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256" r:id="rId2"/>
    <p:sldId id="289" r:id="rId3"/>
    <p:sldId id="262" r:id="rId4"/>
    <p:sldId id="288" r:id="rId5"/>
    <p:sldId id="257" r:id="rId6"/>
    <p:sldId id="258" r:id="rId7"/>
    <p:sldId id="259" r:id="rId8"/>
    <p:sldId id="296" r:id="rId9"/>
    <p:sldId id="260" r:id="rId10"/>
    <p:sldId id="261" r:id="rId11"/>
    <p:sldId id="263" r:id="rId12"/>
    <p:sldId id="264" r:id="rId13"/>
    <p:sldId id="265" r:id="rId14"/>
    <p:sldId id="267" r:id="rId15"/>
    <p:sldId id="272" r:id="rId16"/>
    <p:sldId id="29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6" r:id="rId25"/>
    <p:sldId id="268" r:id="rId26"/>
    <p:sldId id="269" r:id="rId27"/>
    <p:sldId id="270" r:id="rId28"/>
    <p:sldId id="271" r:id="rId29"/>
    <p:sldId id="280" r:id="rId30"/>
    <p:sldId id="281" r:id="rId31"/>
    <p:sldId id="282" r:id="rId32"/>
    <p:sldId id="283" r:id="rId33"/>
    <p:sldId id="284" r:id="rId34"/>
    <p:sldId id="285" r:id="rId35"/>
    <p:sldId id="287" r:id="rId36"/>
    <p:sldId id="291" r:id="rId37"/>
    <p:sldId id="292" r:id="rId38"/>
    <p:sldId id="293" r:id="rId39"/>
    <p:sldId id="294" r:id="rId40"/>
    <p:sldId id="295" r:id="rId41"/>
    <p:sldId id="327" r:id="rId42"/>
    <p:sldId id="328" r:id="rId43"/>
    <p:sldId id="329" r:id="rId44"/>
    <p:sldId id="331" r:id="rId45"/>
    <p:sldId id="333" r:id="rId46"/>
    <p:sldId id="334" r:id="rId47"/>
    <p:sldId id="335" r:id="rId48"/>
    <p:sldId id="324" r:id="rId49"/>
    <p:sldId id="297" r:id="rId50"/>
    <p:sldId id="325" r:id="rId51"/>
    <p:sldId id="301" r:id="rId52"/>
    <p:sldId id="298" r:id="rId53"/>
    <p:sldId id="326" r:id="rId54"/>
    <p:sldId id="302" r:id="rId55"/>
    <p:sldId id="303" r:id="rId56"/>
    <p:sldId id="304" r:id="rId57"/>
    <p:sldId id="300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23" r:id="rId77"/>
  </p:sldIdLst>
  <p:sldSz cx="9144000" cy="6858000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813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0" autoAdjust="0"/>
    <p:restoredTop sz="94286" autoAdjust="0"/>
  </p:normalViewPr>
  <p:slideViewPr>
    <p:cSldViewPr>
      <p:cViewPr>
        <p:scale>
          <a:sx n="80" d="100"/>
          <a:sy n="80" d="100"/>
        </p:scale>
        <p:origin x="-106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A6A3FF18-BBB0-40C5-B84F-5239B31F44DE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it-IT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94217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it-IT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831531D-379F-4AA9-A402-81A9C11F1441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697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7E58B2-CD49-48F8-9E75-F54C66A994D9}" type="datetime1">
              <a:rPr lang="it-IT" smtClean="0"/>
              <a:pPr lvl="0"/>
              <a:t>19/04/2015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02C2E0-DCF1-45F2-8E7D-2FD28EFD5495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71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7E58B2-CD49-48F8-9E75-F54C66A994D9}" type="datetime1">
              <a:rPr lang="it-IT" smtClean="0"/>
              <a:pPr lvl="0"/>
              <a:t>19/04/2015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7AFED0-89B9-46D6-8D51-FCD44F27FC86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085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5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5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7E58B2-CD49-48F8-9E75-F54C66A994D9}" type="datetime1">
              <a:rPr lang="it-IT" smtClean="0"/>
              <a:pPr lvl="0"/>
              <a:t>19/04/2015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4F3586-7FED-45A4-8882-25DC4DDEA9F0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31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7E58B2-CD49-48F8-9E75-F54C66A994D9}" type="datetime1">
              <a:rPr lang="it-IT" smtClean="0"/>
              <a:pPr lvl="0"/>
              <a:t>19/04/2015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58883C-DC0E-43B4-A6A0-CFC01DAE0FC1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93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7E58B2-CD49-48F8-9E75-F54C66A994D9}" type="datetime1">
              <a:rPr lang="it-IT" smtClean="0"/>
              <a:pPr lvl="0"/>
              <a:t>19/04/2015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9BE763-31C1-4D06-AE22-431E326AABA7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91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7E58B2-CD49-48F8-9E75-F54C66A994D9}" type="datetime1">
              <a:rPr lang="it-IT" smtClean="0"/>
              <a:pPr lvl="0"/>
              <a:t>19/04/2015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6DDD18-8A85-466A-AFC5-4F13F4C88DE8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96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7E58B2-CD49-48F8-9E75-F54C66A994D9}" type="datetime1">
              <a:rPr lang="it-IT" smtClean="0"/>
              <a:pPr lvl="0"/>
              <a:t>19/04/2015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48597F-F882-483D-A418-5FCDBAAD37E8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54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7E58B2-CD49-48F8-9E75-F54C66A994D9}" type="datetime1">
              <a:rPr lang="it-IT" smtClean="0"/>
              <a:pPr lvl="0"/>
              <a:t>19/04/2015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CE3902-0468-4C30-A8C7-28A9381FA170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31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7E58B2-CD49-48F8-9E75-F54C66A994D9}" type="datetime1">
              <a:rPr lang="it-IT" smtClean="0"/>
              <a:pPr lvl="0"/>
              <a:t>19/04/2015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03435D-65D0-4C21-8A68-462E046012EF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2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7E58B2-CD49-48F8-9E75-F54C66A994D9}" type="datetime1">
              <a:rPr lang="it-IT" smtClean="0"/>
              <a:pPr lvl="0"/>
              <a:t>19/04/2015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6E8754-750A-4D51-A5C9-E84FEFECCCBD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02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87E58B2-CD49-48F8-9E75-F54C66A994D9}" type="datetime1">
              <a:rPr lang="it-IT" smtClean="0"/>
              <a:pPr lvl="0"/>
              <a:t>19/04/2015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53E3AE-2A91-4909-B2A2-67DE3711026A}" type="slidenum">
              <a:rPr/>
              <a:pPr lvl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991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799" y="2130480"/>
            <a:ext cx="7772039" cy="14695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it-IT"/>
              <a:t>Fate clic per modificare il formato del testo del titoloClick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87E58B2-CD49-48F8-9E75-F54C66A994D9}" type="datetime1">
              <a:rPr lang="it-IT"/>
              <a:pPr lvl="0"/>
              <a:t>19/04/2015</a:t>
            </a:fld>
            <a:endParaRPr lang="it-IT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1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it-IT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it-IT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9E703D8B-9338-40F5-925C-898103056A48}" type="slidenum">
              <a:rPr/>
              <a:pPr lvl="0"/>
              <a:t>‹#›</a:t>
            </a:fld>
            <a:endParaRPr lang="it-IT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it-IT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it-IT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it-IT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it-IT" sz="44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it-IT" sz="32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5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5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5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5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5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5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5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5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5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png"/><Relationship Id="rId4" Type="http://schemas.openxmlformats.org/officeDocument/2006/relationships/image" Target="../media/image5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5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1.png"/><Relationship Id="rId4" Type="http://schemas.openxmlformats.org/officeDocument/2006/relationships/image" Target="../media/image5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5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5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5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5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5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-27360"/>
            <a:ext cx="9143640" cy="2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179512" y="2924944"/>
            <a:ext cx="89644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 smtClean="0"/>
              <a:t>Il linguaggio </a:t>
            </a:r>
            <a:r>
              <a:rPr lang="it-IT" b="1" u="sng" dirty="0" smtClean="0"/>
              <a:t>SQL </a:t>
            </a:r>
            <a:r>
              <a:rPr lang="it-IT" u="sng" dirty="0" smtClean="0"/>
              <a:t>(</a:t>
            </a:r>
            <a:r>
              <a:rPr lang="it-IT" b="1" i="1" u="sng" dirty="0" smtClean="0"/>
              <a:t>Structured Query Language</a:t>
            </a:r>
            <a:r>
              <a:rPr lang="it-IT" u="sng" dirty="0" smtClean="0"/>
              <a:t>) </a:t>
            </a:r>
            <a:r>
              <a:rPr lang="it-IT" dirty="0" smtClean="0"/>
              <a:t>è il linguaggio standard </a:t>
            </a:r>
            <a:r>
              <a:rPr lang="it-IT" u="sng" dirty="0" smtClean="0"/>
              <a:t>per creare, manipolare e interrogare database relazionali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pPr marL="285750" indent="-285750">
              <a:buFont typeface="Arial" pitchFamily="34" charset="0"/>
              <a:buChar char="•"/>
            </a:pPr>
            <a:r>
              <a:rPr lang="it-IT" b="1" dirty="0" smtClean="0"/>
              <a:t>SQL non è case-sensitive</a:t>
            </a:r>
            <a:r>
              <a:rPr lang="it-IT" dirty="0" smtClean="0"/>
              <a:t>: le istruzioni possono essere scritte usando indifferentemente caratteri minuscoli o maiuscoli (anche se non sempre è così). Per facilitare la comprensione è bene inserirli in modo sensato.</a:t>
            </a:r>
          </a:p>
          <a:p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Gli </a:t>
            </a:r>
            <a:r>
              <a:rPr lang="it-IT" b="1" dirty="0" smtClean="0"/>
              <a:t>identificatori </a:t>
            </a:r>
            <a:r>
              <a:rPr lang="it-IT" dirty="0" smtClean="0"/>
              <a:t>usati per i nomi delle tabelle e degli attributi devono: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dirty="0" smtClean="0"/>
              <a:t>Avere una </a:t>
            </a:r>
            <a:r>
              <a:rPr lang="it-IT" u="sng" dirty="0" smtClean="0"/>
              <a:t>lunghezza max di 18 caratteri;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u="sng" dirty="0" smtClean="0"/>
              <a:t>Iniziare con una lettera;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it-IT" u="sng" dirty="0" smtClean="0"/>
              <a:t>Evitare l’utilizzo di caratteri speciali </a:t>
            </a:r>
            <a:r>
              <a:rPr lang="it-IT" dirty="0" smtClean="0"/>
              <a:t>(tranne ‘_’)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10800" y="1268280"/>
            <a:ext cx="7693200" cy="53247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traight Connector 7"/>
          <p:cNvSpPr/>
          <p:nvPr/>
        </p:nvSpPr>
        <p:spPr>
          <a:xfrm>
            <a:off x="612000" y="3636000"/>
            <a:ext cx="4680000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47847"/>
              </p:ext>
            </p:extLst>
          </p:nvPr>
        </p:nvGraphicFramePr>
        <p:xfrm>
          <a:off x="3734030" y="4809412"/>
          <a:ext cx="5256585" cy="18784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51317"/>
                <a:gridCol w="1051317"/>
                <a:gridCol w="1051317"/>
                <a:gridCol w="1051317"/>
                <a:gridCol w="1051317"/>
              </a:tblGrid>
              <a:tr h="415436">
                <a:tc>
                  <a:txBody>
                    <a:bodyPr/>
                    <a:lstStyle/>
                    <a:p>
                      <a:r>
                        <a:rPr lang="it-IT" sz="1600" b="1" dirty="0" smtClean="0"/>
                        <a:t>Matricola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 smtClean="0"/>
                        <a:t>Cognome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Nome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Email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Tel</a:t>
                      </a:r>
                      <a:endParaRPr lang="it-IT" dirty="0"/>
                    </a:p>
                  </a:txBody>
                  <a:tcPr/>
                </a:tc>
              </a:tr>
              <a:tr h="29077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077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077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0774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Freeform 9"/>
          <p:cNvSpPr/>
          <p:nvPr/>
        </p:nvSpPr>
        <p:spPr>
          <a:xfrm>
            <a:off x="4788000" y="4797152"/>
            <a:ext cx="1007999" cy="45884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868257" y="4770352"/>
            <a:ext cx="1007999" cy="45884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956489" y="4770352"/>
            <a:ext cx="1007999" cy="45884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9" y="1268280"/>
            <a:ext cx="3875247" cy="158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602" y="1268280"/>
            <a:ext cx="3708806" cy="1586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8681" y="2564904"/>
            <a:ext cx="274847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 5"/>
          <p:cNvSpPr/>
          <p:nvPr/>
        </p:nvSpPr>
        <p:spPr>
          <a:xfrm>
            <a:off x="107504" y="4293096"/>
            <a:ext cx="137423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1" y="2849998"/>
            <a:ext cx="4038861" cy="2321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364487"/>
              </p:ext>
            </p:extLst>
          </p:nvPr>
        </p:nvGraphicFramePr>
        <p:xfrm>
          <a:off x="4571820" y="3421763"/>
          <a:ext cx="403262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209"/>
                <a:gridCol w="1344209"/>
                <a:gridCol w="1344209"/>
              </a:tblGrid>
              <a:tr h="271839">
                <a:tc>
                  <a:txBody>
                    <a:bodyPr/>
                    <a:lstStyle/>
                    <a:p>
                      <a:r>
                        <a:rPr lang="it-IT" dirty="0" smtClean="0"/>
                        <a:t>codice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descrizione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magazzino</a:t>
                      </a:r>
                      <a:endParaRPr lang="it-IT" dirty="0"/>
                    </a:p>
                  </a:txBody>
                  <a:tcPr/>
                </a:tc>
              </a:tr>
              <a:tr h="271839"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Casa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22</a:t>
                      </a:r>
                      <a:endParaRPr lang="it-IT" dirty="0"/>
                    </a:p>
                  </a:txBody>
                  <a:tcPr/>
                </a:tc>
              </a:tr>
              <a:tr h="271839"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scuola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23</a:t>
                      </a:r>
                      <a:endParaRPr lang="it-IT" dirty="0"/>
                    </a:p>
                  </a:txBody>
                  <a:tcPr/>
                </a:tc>
              </a:tr>
              <a:tr h="271839">
                <a:tc>
                  <a:txBody>
                    <a:bodyPr/>
                    <a:lstStyle/>
                    <a:p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ufficio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23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01185" y="3052431"/>
            <a:ext cx="1151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ARTICOLO</a:t>
            </a:r>
            <a:endParaRPr lang="it-IT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5175888"/>
            <a:ext cx="3779912" cy="1521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578729"/>
              </p:ext>
            </p:extLst>
          </p:nvPr>
        </p:nvGraphicFramePr>
        <p:xfrm>
          <a:off x="7308304" y="5301208"/>
          <a:ext cx="125310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104"/>
              </a:tblGrid>
              <a:tr h="307843">
                <a:tc>
                  <a:txBody>
                    <a:bodyPr/>
                    <a:lstStyle/>
                    <a:p>
                      <a:r>
                        <a:rPr lang="it-IT" dirty="0" smtClean="0"/>
                        <a:t>magazzino</a:t>
                      </a:r>
                      <a:endParaRPr lang="it-IT" dirty="0"/>
                    </a:p>
                  </a:txBody>
                  <a:tcPr/>
                </a:tc>
              </a:tr>
              <a:tr h="307843">
                <a:tc>
                  <a:txBody>
                    <a:bodyPr/>
                    <a:lstStyle/>
                    <a:p>
                      <a:r>
                        <a:rPr lang="it-IT" dirty="0" smtClean="0"/>
                        <a:t>22</a:t>
                      </a:r>
                      <a:endParaRPr lang="it-IT" dirty="0"/>
                    </a:p>
                  </a:txBody>
                  <a:tcPr/>
                </a:tc>
              </a:tr>
              <a:tr h="307843">
                <a:tc>
                  <a:txBody>
                    <a:bodyPr/>
                    <a:lstStyle/>
                    <a:p>
                      <a:r>
                        <a:rPr lang="it-IT" dirty="0" smtClean="0"/>
                        <a:t>23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4067944" y="5942299"/>
            <a:ext cx="266429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179512" y="4437112"/>
            <a:ext cx="201622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280"/>
            <a:ext cx="787717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92080" y="5216137"/>
            <a:ext cx="2513087" cy="79208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extBox 3"/>
          <p:cNvSpPr txBox="1"/>
          <p:nvPr/>
        </p:nvSpPr>
        <p:spPr>
          <a:xfrm>
            <a:off x="4311457" y="2339031"/>
            <a:ext cx="1732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(restrizione)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1763688" y="3068960"/>
            <a:ext cx="5616624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92180" y="3356992"/>
            <a:ext cx="7504155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92180" y="3717032"/>
            <a:ext cx="1527492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761"/>
            <a:ext cx="5076055" cy="346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ine Callout 1 (Border and Accent Bar) 2"/>
          <p:cNvSpPr/>
          <p:nvPr/>
        </p:nvSpPr>
        <p:spPr>
          <a:xfrm>
            <a:off x="5100508" y="2764084"/>
            <a:ext cx="3935988" cy="1384996"/>
          </a:xfrm>
          <a:prstGeom prst="accentBorderCallout1">
            <a:avLst>
              <a:gd name="adj1" fmla="val 18750"/>
              <a:gd name="adj2" fmla="val -8333"/>
              <a:gd name="adj3" fmla="val 18093"/>
              <a:gd name="adj4" fmla="val -904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5" name="TextBox 4"/>
          <p:cNvSpPr txBox="1"/>
          <p:nvPr/>
        </p:nvSpPr>
        <p:spPr>
          <a:xfrm>
            <a:off x="5125458" y="2764084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I confronti tra: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b="1" dirty="0" smtClean="0"/>
              <a:t>dati numerici </a:t>
            </a:r>
            <a:r>
              <a:rPr lang="it-IT" sz="1400" dirty="0" smtClean="0"/>
              <a:t>vengono fatti in base al loro valore algebrico.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1400" dirty="0"/>
              <a:t>t</a:t>
            </a:r>
            <a:r>
              <a:rPr lang="it-IT" sz="1400" dirty="0" smtClean="0"/>
              <a:t>ra </a:t>
            </a:r>
            <a:r>
              <a:rPr lang="it-IT" sz="1400" b="1" dirty="0" smtClean="0"/>
              <a:t>dati alfanumerici</a:t>
            </a:r>
            <a:r>
              <a:rPr lang="it-IT" sz="1400" dirty="0" smtClean="0"/>
              <a:t> in base al valore del codice ASCI dei caratteri che li compongono, cominciando dal carattere più a  sinistra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t="37394"/>
          <a:stretch/>
        </p:blipFill>
        <p:spPr bwMode="auto">
          <a:xfrm>
            <a:off x="159756" y="4991726"/>
            <a:ext cx="2760950" cy="1632754"/>
          </a:xfrm>
          <a:prstGeom prst="rect">
            <a:avLst/>
          </a:prstGeom>
          <a:noFill/>
          <a:ln w="34925">
            <a:solidFill>
              <a:srgbClr val="81336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9756" y="2577967"/>
            <a:ext cx="4536504" cy="1584175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696260" y="2348880"/>
            <a:ext cx="595820" cy="230667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92080" y="1971281"/>
            <a:ext cx="2808312" cy="4196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92080" y="196612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000" b="1" dirty="0" smtClean="0">
                <a:ln/>
                <a:solidFill>
                  <a:srgbClr val="00B050"/>
                </a:solidFill>
              </a:rPr>
              <a:t>Operatori relazionali</a:t>
            </a:r>
            <a:endParaRPr lang="it-IT" sz="4400" b="1" dirty="0">
              <a:ln/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9756" y="4277073"/>
            <a:ext cx="1603932" cy="453494"/>
          </a:xfrm>
          <a:prstGeom prst="rect">
            <a:avLst/>
          </a:prstGeom>
          <a:noFill/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763688" y="4730567"/>
            <a:ext cx="3230482" cy="1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94170" y="4524381"/>
            <a:ext cx="2808312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94170" y="451922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0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Operatori logici</a:t>
            </a:r>
            <a:endParaRPr lang="it-IT" sz="4400" b="1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920706" y="5679346"/>
            <a:ext cx="1775554" cy="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16016" y="5487615"/>
            <a:ext cx="2808312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16016" y="5482454"/>
            <a:ext cx="2808312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it-IT" sz="2000" b="1" dirty="0" smtClean="0">
                <a:ln/>
                <a:solidFill>
                  <a:srgbClr val="7030A0"/>
                </a:solidFill>
              </a:rPr>
              <a:t>Operatori aritmetici</a:t>
            </a:r>
            <a:endParaRPr lang="it-IT" sz="4400" b="1" dirty="0">
              <a:ln/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13"/>
          <a:stretch/>
        </p:blipFill>
        <p:spPr bwMode="auto">
          <a:xfrm>
            <a:off x="0" y="1273670"/>
            <a:ext cx="6228184" cy="229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349552" y="2837971"/>
            <a:ext cx="12222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88025" y="2607138"/>
            <a:ext cx="302433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Approfondiremo dopo</a:t>
            </a:r>
            <a:endParaRPr lang="it-IT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87"/>
          <a:stretch/>
        </p:blipFill>
        <p:spPr bwMode="auto">
          <a:xfrm>
            <a:off x="12738" y="4077072"/>
            <a:ext cx="6228184" cy="207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traight Connector 8"/>
          <p:cNvSpPr/>
          <p:nvPr/>
        </p:nvSpPr>
        <p:spPr>
          <a:xfrm>
            <a:off x="1246569" y="4450175"/>
            <a:ext cx="2376264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6492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" b="83271"/>
          <a:stretch/>
        </p:blipFill>
        <p:spPr bwMode="auto">
          <a:xfrm>
            <a:off x="0" y="1284426"/>
            <a:ext cx="7406640" cy="76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060524"/>
            <a:ext cx="66397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latin typeface="Comic Sans MS" pitchFamily="66" charset="0"/>
              </a:rPr>
              <a:t>o</a:t>
            </a:r>
            <a:r>
              <a:rPr lang="it-IT" sz="2800" b="1" dirty="0" smtClean="0">
                <a:latin typeface="Comic Sans MS" pitchFamily="66" charset="0"/>
              </a:rPr>
              <a:t>ppure </a:t>
            </a:r>
            <a:r>
              <a:rPr lang="it-IT" sz="5400" b="1" dirty="0" smtClean="0">
                <a:solidFill>
                  <a:schemeClr val="accent1">
                    <a:lumMod val="75000"/>
                  </a:schemeClr>
                </a:solidFill>
                <a:latin typeface="Tekton Pro" pitchFamily="34" charset="0"/>
              </a:rPr>
              <a:t>Funzioni di insieme</a:t>
            </a:r>
            <a:endParaRPr lang="it-IT" sz="5400" b="1" dirty="0">
              <a:solidFill>
                <a:schemeClr val="accent1">
                  <a:lumMod val="75000"/>
                </a:schemeClr>
              </a:solidFill>
              <a:latin typeface="Tekton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4426"/>
            <a:ext cx="76200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aight Connector 3"/>
          <p:cNvSpPr/>
          <p:nvPr/>
        </p:nvSpPr>
        <p:spPr>
          <a:xfrm>
            <a:off x="539552" y="2943416"/>
            <a:ext cx="3024336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539552" y="3231448"/>
            <a:ext cx="3384376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5940152" y="2943416"/>
            <a:ext cx="1188132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6472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737"/>
            <a:ext cx="795337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72200" y="3789040"/>
            <a:ext cx="1728192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traight Connector 4"/>
          <p:cNvSpPr/>
          <p:nvPr/>
        </p:nvSpPr>
        <p:spPr>
          <a:xfrm>
            <a:off x="1403648" y="2420888"/>
            <a:ext cx="5256584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010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280"/>
            <a:ext cx="7477125" cy="542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05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280"/>
            <a:ext cx="75628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77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-27360"/>
            <a:ext cx="9143640" cy="25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0" y="2924944"/>
            <a:ext cx="538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Le relazioni sono chiamate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b="1" dirty="0" smtClean="0">
                <a:sym typeface="Wingdings" pitchFamily="2" charset="2"/>
              </a:rPr>
              <a:t>tabelle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ym typeface="Wingdings" pitchFamily="2" charset="2"/>
              </a:rPr>
              <a:t>Le t-uple sono chiamate  </a:t>
            </a:r>
            <a:r>
              <a:rPr lang="it-IT" b="1" dirty="0" smtClean="0">
                <a:sym typeface="Wingdings" pitchFamily="2" charset="2"/>
              </a:rPr>
              <a:t>righe </a:t>
            </a:r>
            <a:r>
              <a:rPr lang="it-IT" dirty="0" smtClean="0">
                <a:sym typeface="Wingdings" pitchFamily="2" charset="2"/>
              </a:rPr>
              <a:t>o</a:t>
            </a:r>
            <a:r>
              <a:rPr lang="it-IT" b="1" dirty="0" smtClean="0">
                <a:sym typeface="Wingdings" pitchFamily="2" charset="2"/>
              </a:rPr>
              <a:t> record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ym typeface="Wingdings" pitchFamily="2" charset="2"/>
              </a:rPr>
              <a:t>Gli attributi sono le  </a:t>
            </a:r>
            <a:r>
              <a:rPr lang="it-IT" b="1" dirty="0" smtClean="0">
                <a:sym typeface="Wingdings" pitchFamily="2" charset="2"/>
              </a:rPr>
              <a:t>colonne </a:t>
            </a:r>
            <a:r>
              <a:rPr lang="it-IT" dirty="0" smtClean="0">
                <a:sym typeface="Wingdings" pitchFamily="2" charset="2"/>
              </a:rPr>
              <a:t>o</a:t>
            </a:r>
            <a:r>
              <a:rPr lang="it-IT" b="1" dirty="0" smtClean="0">
                <a:sym typeface="Wingdings" pitchFamily="2" charset="2"/>
              </a:rPr>
              <a:t> campi </a:t>
            </a:r>
            <a:r>
              <a:rPr lang="it-IT" dirty="0" smtClean="0">
                <a:sym typeface="Wingdings" pitchFamily="2" charset="2"/>
              </a:rPr>
              <a:t>della tabella</a:t>
            </a:r>
            <a:endParaRPr lang="it-IT" dirty="0" smtClean="0"/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 l="4746" t="-12413" b="12413"/>
          <a:stretch>
            <a:fillRect/>
          </a:stretch>
        </p:blipFill>
        <p:spPr>
          <a:xfrm>
            <a:off x="5386704" y="2563574"/>
            <a:ext cx="3592080" cy="2313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292080" y="2924944"/>
            <a:ext cx="3686704" cy="252028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Straight Connector 5"/>
          <p:cNvCxnSpPr/>
          <p:nvPr/>
        </p:nvCxnSpPr>
        <p:spPr>
          <a:xfrm>
            <a:off x="5724128" y="4113346"/>
            <a:ext cx="2376264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16588" y="4293096"/>
            <a:ext cx="2311796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4128" y="4509120"/>
            <a:ext cx="2304256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52120" y="4725144"/>
            <a:ext cx="2304256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24128" y="3933056"/>
            <a:ext cx="2376264" cy="0"/>
          </a:xfrm>
          <a:prstGeom prst="line">
            <a:avLst/>
          </a:prstGeom>
          <a:ln w="2222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386703" y="3720254"/>
            <a:ext cx="265417" cy="1004890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5652120" y="3465004"/>
            <a:ext cx="3240360" cy="252028"/>
          </a:xfrm>
          <a:prstGeom prst="rect">
            <a:avLst/>
          </a:prstGeom>
          <a:noFill/>
          <a:ln w="349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0" y="4324454"/>
            <a:ext cx="5292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dirty="0" smtClean="0"/>
              <a:t>Per riferirsi a un attributo di una tabella si usa la sintassi:</a:t>
            </a:r>
          </a:p>
          <a:p>
            <a:r>
              <a:rPr lang="it-IT" dirty="0"/>
              <a:t>	</a:t>
            </a:r>
            <a:r>
              <a:rPr lang="it-IT" b="1" dirty="0" smtClean="0"/>
              <a:t>&lt;NOMETABELLA&gt;.&lt;NomeAttributo&gt;</a:t>
            </a:r>
          </a:p>
          <a:p>
            <a:endParaRPr lang="it-IT" dirty="0" smtClean="0"/>
          </a:p>
          <a:p>
            <a:r>
              <a:rPr lang="it-IT" dirty="0" smtClean="0"/>
              <a:t>	      </a:t>
            </a:r>
            <a:r>
              <a:rPr lang="it-IT" u="sng" dirty="0" smtClean="0"/>
              <a:t>Es</a:t>
            </a:r>
            <a:r>
              <a:rPr lang="it-IT" dirty="0" smtClean="0"/>
              <a:t>:  </a:t>
            </a:r>
            <a:r>
              <a:rPr lang="it-IT" b="1" dirty="0" smtClean="0"/>
              <a:t>Studenti.nome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4192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280"/>
            <a:ext cx="7610475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6039" y="5640155"/>
            <a:ext cx="1688477" cy="369332"/>
          </a:xfrm>
          <a:prstGeom prst="rect">
            <a:avLst/>
          </a:prstGeom>
          <a:solidFill>
            <a:schemeClr val="lt1"/>
          </a:solidFill>
        </p:spPr>
        <p:txBody>
          <a:bodyPr wrap="square" rtlCol="0">
            <a:spAutoFit/>
          </a:bodyPr>
          <a:lstStyle/>
          <a:p>
            <a:r>
              <a:rPr lang="it-IT" b="1" dirty="0"/>
              <a:t>m</a:t>
            </a:r>
            <a:r>
              <a:rPr lang="it-IT" b="1" dirty="0" smtClean="0"/>
              <a:t>in (reddito)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99377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280"/>
            <a:ext cx="7839075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77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280"/>
            <a:ext cx="797242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6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280"/>
            <a:ext cx="78200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aight Connector 3"/>
          <p:cNvSpPr/>
          <p:nvPr/>
        </p:nvSpPr>
        <p:spPr>
          <a:xfrm>
            <a:off x="395536" y="2558211"/>
            <a:ext cx="6048672" cy="0"/>
          </a:xfrm>
          <a:prstGeom prst="line">
            <a:avLst/>
          </a:prstGeom>
          <a:noFill/>
          <a:ln w="36000">
            <a:solidFill>
              <a:schemeClr val="tx1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395536" y="2938007"/>
            <a:ext cx="5184576" cy="0"/>
          </a:xfrm>
          <a:prstGeom prst="line">
            <a:avLst/>
          </a:prstGeom>
          <a:noFill/>
          <a:ln w="36000">
            <a:solidFill>
              <a:schemeClr val="tx1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395536" y="3226039"/>
            <a:ext cx="6696744" cy="0"/>
          </a:xfrm>
          <a:prstGeom prst="line">
            <a:avLst/>
          </a:prstGeom>
          <a:noFill/>
          <a:ln w="36000">
            <a:solidFill>
              <a:schemeClr val="tx1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5718" y="3327681"/>
            <a:ext cx="3010420" cy="79208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831680" y="4869160"/>
            <a:ext cx="3452287" cy="792088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6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" r="2282"/>
          <a:stretch/>
        </p:blipFill>
        <p:spPr bwMode="auto">
          <a:xfrm>
            <a:off x="0" y="2132856"/>
            <a:ext cx="9144000" cy="199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06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" r="2133"/>
          <a:stretch/>
        </p:blipFill>
        <p:spPr bwMode="auto">
          <a:xfrm>
            <a:off x="-9168" y="1268280"/>
            <a:ext cx="7837714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aight Connector 3"/>
          <p:cNvSpPr/>
          <p:nvPr/>
        </p:nvSpPr>
        <p:spPr>
          <a:xfrm>
            <a:off x="179512" y="2636912"/>
            <a:ext cx="6696744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traight Connector 4"/>
          <p:cNvSpPr/>
          <p:nvPr/>
        </p:nvSpPr>
        <p:spPr>
          <a:xfrm>
            <a:off x="166449" y="2977196"/>
            <a:ext cx="4477559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876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4" y="1268280"/>
            <a:ext cx="7781925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6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7" y="1264670"/>
            <a:ext cx="6662829" cy="428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6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" y="3861048"/>
            <a:ext cx="779145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" y="1916832"/>
            <a:ext cx="77343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>
          <a:xfrm>
            <a:off x="3347864" y="4576184"/>
            <a:ext cx="738910" cy="45884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86774" y="4805608"/>
            <a:ext cx="12222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44" y="5517232"/>
            <a:ext cx="51435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>
          <a:xfrm>
            <a:off x="3275856" y="5418424"/>
            <a:ext cx="738910" cy="45884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il" t="it" r="ir" b="ib"/>
            <a:pathLst>
              <a:path>
                <a:moveTo>
                  <a:pt x="l" y="vc"/>
                </a:moveTo>
                <a:arcTo wR="wd2" hR="hd2" stAng="cd2" swAng="cd4"/>
                <a:arcTo wR="wd2" hR="hd2" stAng="3cd4" swAng="cd4"/>
                <a:arcTo wR="wd2" hR="hd2" stAng="0" swAng="cd4"/>
                <a:arcTo wR="wd2" hR="hd2" stAng="cd4" swAng="cd4"/>
                <a:close/>
              </a:path>
            </a:pathLst>
          </a:cu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14766" y="5647848"/>
            <a:ext cx="122226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436096" y="4620942"/>
            <a:ext cx="263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Ordinamento </a:t>
            </a:r>
            <a:r>
              <a:rPr lang="it-IT" b="1" dirty="0" smtClean="0"/>
              <a:t>decrescente</a:t>
            </a:r>
            <a:endParaRPr lang="it-IT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5445224"/>
            <a:ext cx="2392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Ordinamento </a:t>
            </a:r>
            <a:r>
              <a:rPr lang="it-IT" b="1" dirty="0" smtClean="0"/>
              <a:t>crescente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1876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280"/>
            <a:ext cx="8172400" cy="55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6" r="3856"/>
          <a:stretch/>
        </p:blipFill>
        <p:spPr bwMode="auto">
          <a:xfrm>
            <a:off x="4859383" y="1268281"/>
            <a:ext cx="4284257" cy="100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traight Connector 5"/>
          <p:cNvSpPr/>
          <p:nvPr/>
        </p:nvSpPr>
        <p:spPr>
          <a:xfrm>
            <a:off x="3059832" y="2852936"/>
            <a:ext cx="4608512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539552" y="3095086"/>
            <a:ext cx="2376264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556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23400" y="1268760"/>
            <a:ext cx="8581048" cy="49099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331640" y="557994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Sia singoli che doppi. Entrambe le stringhe sono valide:</a:t>
            </a:r>
          </a:p>
          <a:p>
            <a:r>
              <a:rPr lang="it-IT" sz="2400" b="1" dirty="0"/>
              <a:t>	</a:t>
            </a:r>
            <a:r>
              <a:rPr lang="it-IT" sz="2400" b="1" dirty="0" smtClean="0"/>
              <a:t>		‘’stringa’’ </a:t>
            </a:r>
            <a:r>
              <a:rPr lang="it-IT" sz="2000" dirty="0" smtClean="0"/>
              <a:t>oppure</a:t>
            </a:r>
            <a:r>
              <a:rPr lang="it-IT" sz="2000" b="1" dirty="0" smtClean="0"/>
              <a:t> </a:t>
            </a:r>
            <a:r>
              <a:rPr lang="it-IT" sz="2400" b="1" dirty="0" smtClean="0"/>
              <a:t>‘stringa’</a:t>
            </a:r>
            <a:endParaRPr lang="it-IT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23988"/>
            <a:ext cx="78867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6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385888"/>
            <a:ext cx="78676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6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88"/>
          <a:stretch/>
        </p:blipFill>
        <p:spPr bwMode="auto">
          <a:xfrm>
            <a:off x="1912" y="1268760"/>
            <a:ext cx="7915275" cy="123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traight Connector 3"/>
          <p:cNvSpPr/>
          <p:nvPr/>
        </p:nvSpPr>
        <p:spPr>
          <a:xfrm>
            <a:off x="683568" y="2230990"/>
            <a:ext cx="5544616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12"/>
          <a:stretch/>
        </p:blipFill>
        <p:spPr bwMode="auto">
          <a:xfrm>
            <a:off x="617165" y="3103877"/>
            <a:ext cx="7915275" cy="363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8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" y="1268760"/>
            <a:ext cx="771525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raight Connector 4"/>
          <p:cNvSpPr/>
          <p:nvPr/>
        </p:nvSpPr>
        <p:spPr>
          <a:xfrm>
            <a:off x="1799512" y="2420888"/>
            <a:ext cx="5148752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Straight Connector 5"/>
          <p:cNvSpPr/>
          <p:nvPr/>
        </p:nvSpPr>
        <p:spPr>
          <a:xfrm>
            <a:off x="323528" y="2780928"/>
            <a:ext cx="2592288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>
            <a:off x="4067944" y="2775112"/>
            <a:ext cx="3168352" cy="5815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310465" y="3160724"/>
            <a:ext cx="4248292" cy="0"/>
          </a:xfrm>
          <a:prstGeom prst="line">
            <a:avLst/>
          </a:prstGeom>
          <a:noFill/>
          <a:ln w="36000">
            <a:solidFill>
              <a:srgbClr val="FF0000"/>
            </a:solidFill>
            <a:prstDash val="solid"/>
          </a:ln>
        </p:spPr>
        <p:txBody>
          <a:bodyPr vert="horz" wrap="none" lIns="108000" tIns="63000" rIns="108000" bIns="63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it-IT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858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99392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0369"/>
            <a:ext cx="7092280" cy="416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06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268280"/>
            <a:ext cx="7686675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06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412776"/>
            <a:ext cx="767715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76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94" y="1484784"/>
            <a:ext cx="728662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68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68280"/>
            <a:ext cx="77152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5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66" y="1268280"/>
            <a:ext cx="75438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5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-27360"/>
            <a:ext cx="9143640" cy="25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461520" y="2852936"/>
            <a:ext cx="5190120" cy="30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 l="4746" t="-12413" b="12413"/>
          <a:stretch>
            <a:fillRect/>
          </a:stretch>
        </p:blipFill>
        <p:spPr>
          <a:xfrm>
            <a:off x="5526000" y="2564904"/>
            <a:ext cx="3592080" cy="2313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683568" y="4653136"/>
            <a:ext cx="432048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83568" y="5013176"/>
            <a:ext cx="468052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83568" y="5373216"/>
            <a:ext cx="468052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3568" y="5733256"/>
            <a:ext cx="237301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6493" y="6116591"/>
            <a:ext cx="5020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u="sng" dirty="0" smtClean="0"/>
              <a:t>Il risultato di una query è sempre una tabella.</a:t>
            </a:r>
            <a:endParaRPr lang="it-IT" sz="2000" b="1" u="sng" dirty="0"/>
          </a:p>
        </p:txBody>
      </p:sp>
    </p:spTree>
    <p:extLst>
      <p:ext uri="{BB962C8B-B14F-4D97-AF65-F5344CB8AC3E}">
        <p14:creationId xmlns:p14="http://schemas.microsoft.com/office/powerpoint/2010/main" val="340628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83777"/>
            <a:ext cx="7210425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5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" y="8999"/>
            <a:ext cx="772477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34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5" y="260648"/>
            <a:ext cx="74199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87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7308304" cy="447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0" y="4221088"/>
            <a:ext cx="5731246" cy="146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229200"/>
            <a:ext cx="5994412" cy="161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30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6084168" cy="321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6631478" cy="381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34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7425613" cy="5112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4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5976663" cy="161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" y="1556792"/>
            <a:ext cx="5934396" cy="18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45024"/>
            <a:ext cx="6071393" cy="27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9"/>
          <a:stretch/>
        </p:blipFill>
        <p:spPr bwMode="auto">
          <a:xfrm>
            <a:off x="4355976" y="5335064"/>
            <a:ext cx="4591918" cy="134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567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57"/>
            <a:ext cx="777101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0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-1" y="1268280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046649"/>
            <a:ext cx="7333059" cy="463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1970187" y="6553919"/>
            <a:ext cx="432048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1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265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9" y="1268280"/>
            <a:ext cx="79057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1979712" y="2780928"/>
            <a:ext cx="53285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3131840" y="3068960"/>
            <a:ext cx="40324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2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400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-6369" y="1268280"/>
            <a:ext cx="7308303" cy="42569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/>
          <p:cNvCxnSpPr/>
          <p:nvPr/>
        </p:nvCxnSpPr>
        <p:spPr>
          <a:xfrm>
            <a:off x="5076056" y="2158982"/>
            <a:ext cx="201622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5126" y="5467579"/>
            <a:ext cx="5633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Se WHERE è assente la condizione si assume sempre vera</a:t>
            </a:r>
            <a:endParaRPr lang="it-IT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265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" b="85913"/>
          <a:stretch>
            <a:fillRect/>
          </a:stretch>
        </p:blipFill>
        <p:spPr bwMode="auto">
          <a:xfrm>
            <a:off x="395536" y="1268280"/>
            <a:ext cx="7857493" cy="72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395536" y="2060848"/>
          <a:ext cx="4536504" cy="2632986"/>
        </p:xfrm>
        <a:graphic>
          <a:graphicData uri="http://schemas.openxmlformats.org/drawingml/2006/table">
            <a:tbl>
              <a:tblPr/>
              <a:tblGrid>
                <a:gridCol w="1134126"/>
                <a:gridCol w="1134126"/>
                <a:gridCol w="1134126"/>
                <a:gridCol w="1134126"/>
              </a:tblGrid>
              <a:tr h="240027">
                <a:tc gridSpan="4">
                  <a:txBody>
                    <a:bodyPr/>
                    <a:lstStyle/>
                    <a:p>
                      <a:r>
                        <a:rPr lang="it-IT" sz="1200"/>
                        <a:t>PERSONE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40027">
                <a:tc>
                  <a:txBody>
                    <a:bodyPr/>
                    <a:lstStyle/>
                    <a:p>
                      <a:r>
                        <a:rPr lang="it-IT" sz="1200" u="sng"/>
                        <a:t>ID_PERSONA</a:t>
                      </a:r>
                      <a:endParaRPr lang="it-IT" sz="1200"/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u="sng"/>
                        <a:t>NOME</a:t>
                      </a:r>
                      <a:endParaRPr lang="it-IT" sz="1200"/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u="sng"/>
                        <a:t>CONIUGE</a:t>
                      </a:r>
                      <a:endParaRPr lang="it-IT" sz="1200"/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u="sng"/>
                        <a:t>SESSO</a:t>
                      </a:r>
                      <a:endParaRPr lang="it-IT" sz="1200"/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r>
                        <a:rPr lang="it-IT" sz="1200"/>
                        <a:t>1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ANTONIO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12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M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r>
                        <a:rPr lang="it-IT" sz="1200"/>
                        <a:t>12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SILVIA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1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F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r>
                        <a:rPr lang="it-IT" sz="1200"/>
                        <a:t>2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GIULIO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7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M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r>
                        <a:rPr lang="it-IT" sz="1200"/>
                        <a:t>3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MARIA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200"/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F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r>
                        <a:rPr lang="it-IT" sz="1200"/>
                        <a:t>6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ROBERTA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9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F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r>
                        <a:rPr lang="it-IT" sz="1200"/>
                        <a:t>7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ANTONELLA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2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F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027">
                <a:tc>
                  <a:txBody>
                    <a:bodyPr/>
                    <a:lstStyle/>
                    <a:p>
                      <a:r>
                        <a:rPr lang="it-IT" sz="1200"/>
                        <a:t>9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ARTURO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6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M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2" name="Rettangolo 11"/>
          <p:cNvSpPr/>
          <p:nvPr/>
        </p:nvSpPr>
        <p:spPr>
          <a:xfrm>
            <a:off x="395536" y="48691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fr-FR" b="1" dirty="0" smtClean="0"/>
              <a:t>SELECT</a:t>
            </a:r>
            <a:r>
              <a:rPr lang="fr-FR" dirty="0" smtClean="0"/>
              <a:t> T1.NOME, T2.NOME</a:t>
            </a:r>
          </a:p>
          <a:p>
            <a:pPr fontAlgn="base"/>
            <a:r>
              <a:rPr lang="fr-FR" b="1" dirty="0" smtClean="0"/>
              <a:t>FROM</a:t>
            </a:r>
            <a:r>
              <a:rPr lang="fr-FR" dirty="0" smtClean="0"/>
              <a:t> PERSONE T1, PERSONE T2</a:t>
            </a:r>
          </a:p>
          <a:p>
            <a:pPr fontAlgn="base"/>
            <a:r>
              <a:rPr lang="fr-FR" b="1" dirty="0" smtClean="0"/>
              <a:t>WHERE</a:t>
            </a:r>
            <a:r>
              <a:rPr lang="fr-FR" dirty="0" smtClean="0"/>
              <a:t> T1.ID_PERSONA = T2.CONIUGE;</a:t>
            </a:r>
            <a:endParaRPr lang="fr-FR" dirty="0"/>
          </a:p>
        </p:txBody>
      </p:sp>
      <p:graphicFrame>
        <p:nvGraphicFramePr>
          <p:cNvPr id="13" name="Tabella 12"/>
          <p:cNvGraphicFramePr>
            <a:graphicFrameLocks noGrp="1"/>
          </p:cNvGraphicFramePr>
          <p:nvPr/>
        </p:nvGraphicFramePr>
        <p:xfrm>
          <a:off x="5508104" y="4653136"/>
          <a:ext cx="2952328" cy="2047878"/>
        </p:xfrm>
        <a:graphic>
          <a:graphicData uri="http://schemas.openxmlformats.org/drawingml/2006/table">
            <a:tbl>
              <a:tblPr/>
              <a:tblGrid>
                <a:gridCol w="1476164"/>
                <a:gridCol w="1476164"/>
              </a:tblGrid>
              <a:tr h="281887">
                <a:tc>
                  <a:txBody>
                    <a:bodyPr/>
                    <a:lstStyle/>
                    <a:p>
                      <a:r>
                        <a:rPr lang="it-IT" sz="1200" u="sng" dirty="0" err="1"/>
                        <a:t>T1.NOME</a:t>
                      </a:r>
                      <a:endParaRPr lang="it-IT" sz="1200" dirty="0"/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u="sng"/>
                        <a:t>T2.NOME</a:t>
                      </a:r>
                      <a:endParaRPr lang="it-IT" sz="1200"/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887">
                <a:tc>
                  <a:txBody>
                    <a:bodyPr/>
                    <a:lstStyle/>
                    <a:p>
                      <a:r>
                        <a:rPr lang="it-IT" sz="1200"/>
                        <a:t>ANTONELLA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GIULIO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887">
                <a:tc>
                  <a:txBody>
                    <a:bodyPr/>
                    <a:lstStyle/>
                    <a:p>
                      <a:r>
                        <a:rPr lang="it-IT" sz="1200"/>
                        <a:t>ANTONIO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SILVIA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887">
                <a:tc>
                  <a:txBody>
                    <a:bodyPr/>
                    <a:lstStyle/>
                    <a:p>
                      <a:r>
                        <a:rPr lang="it-IT" sz="1200"/>
                        <a:t>ARTURO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ROBERTA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887">
                <a:tc>
                  <a:txBody>
                    <a:bodyPr/>
                    <a:lstStyle/>
                    <a:p>
                      <a:r>
                        <a:rPr lang="it-IT" sz="1200"/>
                        <a:t>GIULIO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ANTONELLA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887">
                <a:tc>
                  <a:txBody>
                    <a:bodyPr/>
                    <a:lstStyle/>
                    <a:p>
                      <a:r>
                        <a:rPr lang="it-IT" sz="1200"/>
                        <a:t>ROBERTA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/>
                        <a:t>ARTURO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887">
                <a:tc>
                  <a:txBody>
                    <a:bodyPr/>
                    <a:lstStyle/>
                    <a:p>
                      <a:r>
                        <a:rPr lang="it-IT" sz="1200"/>
                        <a:t>SILVIA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/>
                        <a:t>ANTONIO</a:t>
                      </a:r>
                    </a:p>
                  </a:txBody>
                  <a:tcPr marL="137091" marR="137091" marT="54837" marB="54837" anchor="ctr">
                    <a:lnL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5" name="Connettore 2 14"/>
          <p:cNvCxnSpPr/>
          <p:nvPr/>
        </p:nvCxnSpPr>
        <p:spPr>
          <a:xfrm>
            <a:off x="4499992" y="5445224"/>
            <a:ext cx="79208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26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70" y="1268760"/>
            <a:ext cx="78105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4767135"/>
            <a:ext cx="439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Corrisponde all’operazione relazionale di </a:t>
            </a:r>
            <a:r>
              <a:rPr lang="it-IT" sz="1600" b="1" dirty="0" smtClean="0"/>
              <a:t>prodotto</a:t>
            </a:r>
            <a:r>
              <a:rPr lang="it-IT" sz="1600" dirty="0" smtClean="0"/>
              <a:t>, la tabella risultato contiene tutte le combinazioni possibili trai valori dei record della tabella A e quelli della tabella B.</a:t>
            </a:r>
          </a:p>
          <a:p>
            <a:endParaRPr lang="it-IT" sz="1600" dirty="0"/>
          </a:p>
          <a:p>
            <a:r>
              <a:rPr lang="it-IT" sz="1600" b="1" dirty="0" smtClean="0"/>
              <a:t>Dal libro da pag.152 a p.155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139263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268760"/>
            <a:ext cx="795337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611560" y="6273225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smtClean="0"/>
              <a:t>Ipotizzando di avere una tabella di 5 righe e una di 6, il risultato sarà una tabella di 30 righe.</a:t>
            </a:r>
          </a:p>
          <a:p>
            <a:r>
              <a:rPr lang="it-IT" sz="1600" dirty="0" smtClean="0"/>
              <a:t>(</a:t>
            </a:r>
            <a:r>
              <a:rPr lang="it-IT" sz="1600" b="1" dirty="0" smtClean="0"/>
              <a:t>vedi esempio libro pag.153)</a:t>
            </a:r>
            <a:endParaRPr lang="it-IT" sz="1600" b="1" dirty="0"/>
          </a:p>
        </p:txBody>
      </p:sp>
      <p:sp>
        <p:nvSpPr>
          <p:cNvPr id="6" name="Rettangolo 5"/>
          <p:cNvSpPr/>
          <p:nvPr/>
        </p:nvSpPr>
        <p:spPr>
          <a:xfrm>
            <a:off x="827584" y="5229200"/>
            <a:ext cx="36004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 smtClean="0"/>
              <a:t>SELECT Modelli.*, Veicoli.*</a:t>
            </a:r>
          </a:p>
          <a:p>
            <a:r>
              <a:rPr lang="it-IT" dirty="0" smtClean="0"/>
              <a:t>FROM Modelli</a:t>
            </a:r>
          </a:p>
          <a:p>
            <a:r>
              <a:rPr lang="it-IT" dirty="0" smtClean="0"/>
              <a:t>(CROSS) JOIN Veicoli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400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674" name="Picture 2" descr="C:\Users\Bis\Desktop\sql-on-iseries-concepts-and-implementations-28-7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340768"/>
            <a:ext cx="6989787" cy="5242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400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268760"/>
            <a:ext cx="798195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9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268760"/>
            <a:ext cx="733425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9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57" y="1268280"/>
            <a:ext cx="740092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9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266617"/>
            <a:ext cx="754380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63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20" y="1248361"/>
            <a:ext cx="8001000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98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268760"/>
            <a:ext cx="790575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0479" y="6207746"/>
            <a:ext cx="1362874" cy="279796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it-IT" sz="1600" dirty="0" smtClean="0">
                <a:latin typeface="Comic Sans MS" pitchFamily="66" charset="0"/>
              </a:rPr>
              <a:t>Autovettura</a:t>
            </a:r>
            <a:endParaRPr lang="it-IT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8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1" y="1268280"/>
            <a:ext cx="8316416" cy="50410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/>
          <p:cNvCxnSpPr/>
          <p:nvPr/>
        </p:nvCxnSpPr>
        <p:spPr>
          <a:xfrm>
            <a:off x="251520" y="5661248"/>
            <a:ext cx="5544616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3125" y="6021288"/>
            <a:ext cx="4070843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2009" y="2126163"/>
            <a:ext cx="2771799" cy="36004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2805419" y="2087531"/>
            <a:ext cx="3939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= Proiezione </a:t>
            </a:r>
            <a:r>
              <a:rPr lang="it-IT" sz="1600" b="1" dirty="0" smtClean="0">
                <a:solidFill>
                  <a:srgbClr val="FF0000"/>
                </a:solidFill>
              </a:rPr>
              <a:t>(seleziona le colonne)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6772" y="2532362"/>
            <a:ext cx="1977035" cy="297882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7039" y="2420888"/>
            <a:ext cx="3340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00B050"/>
                </a:solidFill>
              </a:rPr>
              <a:t>= Congiunzione (join)</a:t>
            </a:r>
            <a:endParaRPr lang="it-IT" sz="2800" b="1" dirty="0">
              <a:solidFill>
                <a:srgbClr val="00B05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46" y="2888940"/>
            <a:ext cx="2771799" cy="364324"/>
          </a:xfrm>
          <a:prstGeom prst="rect">
            <a:avLst/>
          </a:prstGeom>
          <a:noFill/>
          <a:ln w="349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5746" y="2769233"/>
            <a:ext cx="3973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C000"/>
                </a:solidFill>
              </a:rPr>
              <a:t>= Restrizione </a:t>
            </a:r>
            <a:r>
              <a:rPr lang="it-IT" b="1" dirty="0" smtClean="0">
                <a:solidFill>
                  <a:srgbClr val="FFC000"/>
                </a:solidFill>
              </a:rPr>
              <a:t>(seleziona le righe)</a:t>
            </a:r>
            <a:endParaRPr lang="it-IT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268280"/>
            <a:ext cx="763905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98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268760"/>
            <a:ext cx="78486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24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270595"/>
            <a:ext cx="7705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424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68760"/>
            <a:ext cx="79248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918642" y="5032226"/>
            <a:ext cx="20162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3563888" y="5085184"/>
            <a:ext cx="20162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6084168" y="5085184"/>
            <a:ext cx="20162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24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268760"/>
            <a:ext cx="79629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289301" y="5492849"/>
            <a:ext cx="432048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PR</a:t>
            </a:r>
            <a:endParaRPr lang="it-IT" sz="1100" b="1" dirty="0"/>
          </a:p>
        </p:txBody>
      </p:sp>
    </p:spTree>
    <p:extLst>
      <p:ext uri="{BB962C8B-B14F-4D97-AF65-F5344CB8AC3E}">
        <p14:creationId xmlns:p14="http://schemas.microsoft.com/office/powerpoint/2010/main" val="95424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00"/>
          <a:stretch/>
        </p:blipFill>
        <p:spPr bwMode="auto">
          <a:xfrm>
            <a:off x="757238" y="1268760"/>
            <a:ext cx="7629525" cy="338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8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32" y="1268280"/>
            <a:ext cx="74199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3933056"/>
            <a:ext cx="6336704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SELECT </a:t>
            </a:r>
            <a:r>
              <a:rPr lang="it-IT" sz="3200" dirty="0" smtClean="0"/>
              <a:t>Attributi</a:t>
            </a:r>
          </a:p>
          <a:p>
            <a:r>
              <a:rPr lang="it-IT" sz="3200" b="1" dirty="0" smtClean="0"/>
              <a:t>FROM </a:t>
            </a:r>
            <a:r>
              <a:rPr lang="it-IT" sz="3200" dirty="0" smtClean="0"/>
              <a:t>Tab1</a:t>
            </a:r>
            <a:r>
              <a:rPr lang="it-IT" sz="3200" b="1" dirty="0" smtClean="0"/>
              <a:t> </a:t>
            </a:r>
            <a:r>
              <a:rPr lang="it-IT" sz="3200" b="1" dirty="0" smtClean="0">
                <a:solidFill>
                  <a:srgbClr val="FF0000"/>
                </a:solidFill>
              </a:rPr>
              <a:t>INNER JOIN </a:t>
            </a:r>
            <a:r>
              <a:rPr lang="it-IT" sz="3200" dirty="0" smtClean="0"/>
              <a:t>Tab2</a:t>
            </a:r>
          </a:p>
          <a:p>
            <a:r>
              <a:rPr lang="it-IT" sz="3200" b="1" dirty="0" smtClean="0">
                <a:solidFill>
                  <a:srgbClr val="FF0000"/>
                </a:solidFill>
              </a:rPr>
              <a:t>ON</a:t>
            </a:r>
            <a:r>
              <a:rPr lang="it-IT" sz="3200" b="1" dirty="0" smtClean="0"/>
              <a:t> </a:t>
            </a:r>
            <a:r>
              <a:rPr lang="it-IT" sz="3200" dirty="0" smtClean="0"/>
              <a:t>CondizioneDiJoin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6533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2" y="1268280"/>
            <a:ext cx="791527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97802" y="5377599"/>
            <a:ext cx="2330382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rgbClr val="FF0000"/>
                </a:solidFill>
                <a:latin typeface="Comic Sans MS" pitchFamily="66" charset="0"/>
              </a:rPr>
              <a:t>INNER JOIN  </a:t>
            </a:r>
            <a:r>
              <a:rPr lang="it-IT" sz="1600" dirty="0" smtClean="0">
                <a:latin typeface="Comic Sans MS" pitchFamily="66" charset="0"/>
              </a:rPr>
              <a:t>Veicoli</a:t>
            </a:r>
            <a:endParaRPr lang="it-IT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47775"/>
            <a:ext cx="76200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3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5"/>
          <a:stretch/>
        </p:blipFill>
        <p:spPr bwMode="auto">
          <a:xfrm>
            <a:off x="757238" y="1304925"/>
            <a:ext cx="7629525" cy="415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32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sellaDiTesto 6"/>
          <p:cNvSpPr txBox="1"/>
          <p:nvPr/>
        </p:nvSpPr>
        <p:spPr>
          <a:xfrm>
            <a:off x="323528" y="1628800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 si vuole </a:t>
            </a:r>
            <a:r>
              <a:rPr lang="it-IT" u="sng" dirty="0" smtClean="0"/>
              <a:t>assegnare un diverso nome a ogni colonna del risultato</a:t>
            </a:r>
            <a:r>
              <a:rPr lang="it-IT" dirty="0" smtClean="0"/>
              <a:t>, cioè si vuole assegnare un </a:t>
            </a:r>
            <a:r>
              <a:rPr lang="it-IT" b="1" dirty="0" smtClean="0"/>
              <a:t>alias</a:t>
            </a:r>
            <a:r>
              <a:rPr lang="it-IT" dirty="0" smtClean="0"/>
              <a:t>, si deve utilizzare la clausola </a:t>
            </a:r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AS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u="sng" dirty="0" smtClean="0"/>
              <a:t>Esempio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rgbClr val="0070C0"/>
                </a:solidFill>
              </a:rPr>
              <a:t>SELECT desc </a:t>
            </a:r>
            <a:r>
              <a:rPr lang="it-IT" sz="2000" b="1" dirty="0" smtClean="0">
                <a:solidFill>
                  <a:srgbClr val="0070C0"/>
                </a:solidFill>
              </a:rPr>
              <a:t>AS</a:t>
            </a:r>
            <a:r>
              <a:rPr lang="it-IT" dirty="0" smtClean="0">
                <a:solidFill>
                  <a:srgbClr val="0070C0"/>
                </a:solidFill>
              </a:rPr>
              <a:t> “Descrizione articoli”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FROM Articoli</a:t>
            </a:r>
          </a:p>
          <a:p>
            <a:endParaRPr lang="it-IT" b="1" dirty="0" smtClean="0"/>
          </a:p>
          <a:p>
            <a:endParaRPr lang="it-IT" b="1" dirty="0"/>
          </a:p>
        </p:txBody>
      </p:sp>
      <p:graphicFrame>
        <p:nvGraphicFramePr>
          <p:cNvPr id="8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364487"/>
              </p:ext>
            </p:extLst>
          </p:nvPr>
        </p:nvGraphicFramePr>
        <p:xfrm>
          <a:off x="4644008" y="2852936"/>
          <a:ext cx="403262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209"/>
                <a:gridCol w="1344209"/>
                <a:gridCol w="1344209"/>
              </a:tblGrid>
              <a:tr h="271839">
                <a:tc>
                  <a:txBody>
                    <a:bodyPr/>
                    <a:lstStyle/>
                    <a:p>
                      <a:r>
                        <a:rPr lang="it-IT" dirty="0" smtClean="0"/>
                        <a:t>codice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desc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magazzino</a:t>
                      </a:r>
                      <a:endParaRPr lang="it-IT" dirty="0"/>
                    </a:p>
                  </a:txBody>
                  <a:tcPr/>
                </a:tc>
              </a:tr>
              <a:tr h="271839">
                <a:tc>
                  <a:txBody>
                    <a:bodyPr/>
                    <a:lstStyle/>
                    <a:p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Casa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22</a:t>
                      </a:r>
                      <a:endParaRPr lang="it-IT" dirty="0"/>
                    </a:p>
                  </a:txBody>
                  <a:tcPr/>
                </a:tc>
              </a:tr>
              <a:tr h="271839">
                <a:tc>
                  <a:txBody>
                    <a:bodyPr/>
                    <a:lstStyle/>
                    <a:p>
                      <a:r>
                        <a:rPr lang="it-IT" dirty="0" smtClean="0"/>
                        <a:t>2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scuola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23</a:t>
                      </a:r>
                      <a:endParaRPr lang="it-IT" dirty="0"/>
                    </a:p>
                  </a:txBody>
                  <a:tcPr/>
                </a:tc>
              </a:tr>
              <a:tr h="271839">
                <a:tc>
                  <a:txBody>
                    <a:bodyPr/>
                    <a:lstStyle/>
                    <a:p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ufficio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23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5652120" y="5013176"/>
          <a:ext cx="23762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</a:tblGrid>
              <a:tr h="271839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Descrizione articoli</a:t>
                      </a:r>
                      <a:endParaRPr lang="it-IT" dirty="0"/>
                    </a:p>
                  </a:txBody>
                  <a:tcPr/>
                </a:tc>
              </a:tr>
              <a:tr h="271839">
                <a:tc>
                  <a:txBody>
                    <a:bodyPr/>
                    <a:lstStyle/>
                    <a:p>
                      <a:r>
                        <a:rPr lang="it-IT" dirty="0" smtClean="0"/>
                        <a:t>Casa</a:t>
                      </a:r>
                      <a:endParaRPr lang="it-IT" dirty="0"/>
                    </a:p>
                  </a:txBody>
                  <a:tcPr/>
                </a:tc>
              </a:tr>
              <a:tr h="271839">
                <a:tc>
                  <a:txBody>
                    <a:bodyPr/>
                    <a:lstStyle/>
                    <a:p>
                      <a:r>
                        <a:rPr lang="it-IT" dirty="0" smtClean="0"/>
                        <a:t>scuola</a:t>
                      </a:r>
                      <a:endParaRPr lang="it-IT" dirty="0"/>
                    </a:p>
                  </a:txBody>
                  <a:tcPr/>
                </a:tc>
              </a:tr>
              <a:tr h="271839">
                <a:tc>
                  <a:txBody>
                    <a:bodyPr/>
                    <a:lstStyle/>
                    <a:p>
                      <a:r>
                        <a:rPr lang="it-IT" dirty="0" smtClean="0"/>
                        <a:t>ufficio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6084168" y="2276872"/>
            <a:ext cx="95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Articoli</a:t>
            </a:r>
            <a:endParaRPr lang="it-IT" sz="2000" b="1" dirty="0"/>
          </a:p>
        </p:txBody>
      </p:sp>
      <p:cxnSp>
        <p:nvCxnSpPr>
          <p:cNvPr id="13" name="Connettore 2 12"/>
          <p:cNvCxnSpPr/>
          <p:nvPr/>
        </p:nvCxnSpPr>
        <p:spPr>
          <a:xfrm>
            <a:off x="6732240" y="4365104"/>
            <a:ext cx="0" cy="50405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268280"/>
            <a:ext cx="7791450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0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29" y="1259274"/>
            <a:ext cx="7620000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2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07" y="1268280"/>
            <a:ext cx="751522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2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266825"/>
            <a:ext cx="736282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2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78" y="1268280"/>
            <a:ext cx="5803253" cy="410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5" r="4020" b="8795"/>
          <a:stretch/>
        </p:blipFill>
        <p:spPr bwMode="auto">
          <a:xfrm>
            <a:off x="4067944" y="4571444"/>
            <a:ext cx="5058982" cy="2286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66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" y="1268281"/>
            <a:ext cx="5652994" cy="360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3996546"/>
            <a:ext cx="5436096" cy="286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66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1"/>
          <a:stretch/>
        </p:blipFill>
        <p:spPr bwMode="auto">
          <a:xfrm>
            <a:off x="6669413" y="475712"/>
            <a:ext cx="2474227" cy="79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66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23400" y="1296000"/>
            <a:ext cx="8760600" cy="514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Connector 4"/>
          <p:cNvCxnSpPr/>
          <p:nvPr/>
        </p:nvCxnSpPr>
        <p:spPr>
          <a:xfrm>
            <a:off x="4139952" y="2420888"/>
            <a:ext cx="104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56176" y="2420888"/>
            <a:ext cx="144016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3528" y="2708920"/>
            <a:ext cx="237626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 b="50006"/>
          <a:stretch>
            <a:fillRect/>
          </a:stretch>
        </p:blipFill>
        <p:spPr>
          <a:xfrm>
            <a:off x="0" y="-27360"/>
            <a:ext cx="9143640" cy="129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0" y="1260000"/>
            <a:ext cx="8987040" cy="4425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461</Words>
  <Application>Microsoft Office PowerPoint</Application>
  <PresentationFormat>On-screen Show (4:3)</PresentationFormat>
  <Paragraphs>143</Paragraphs>
  <Slides>76</Slides>
  <Notes>69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Predefinito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Nando</dc:creator>
  <cp:lastModifiedBy>Nando</cp:lastModifiedBy>
  <cp:revision>80</cp:revision>
  <dcterms:modified xsi:type="dcterms:W3CDTF">2015-04-19T21:42:26Z</dcterms:modified>
</cp:coreProperties>
</file>