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57" r:id="rId4"/>
    <p:sldId id="258" r:id="rId5"/>
    <p:sldId id="29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7" r:id="rId16"/>
    <p:sldId id="268" r:id="rId17"/>
    <p:sldId id="272" r:id="rId18"/>
    <p:sldId id="270" r:id="rId19"/>
    <p:sldId id="271" r:id="rId20"/>
    <p:sldId id="276" r:id="rId21"/>
    <p:sldId id="273" r:id="rId22"/>
    <p:sldId id="274" r:id="rId23"/>
    <p:sldId id="289" r:id="rId24"/>
    <p:sldId id="275" r:id="rId25"/>
    <p:sldId id="277" r:id="rId26"/>
    <p:sldId id="278" r:id="rId27"/>
    <p:sldId id="280" r:id="rId28"/>
    <p:sldId id="281" r:id="rId29"/>
    <p:sldId id="282" r:id="rId30"/>
    <p:sldId id="283" r:id="rId31"/>
    <p:sldId id="290" r:id="rId32"/>
    <p:sldId id="284" r:id="rId33"/>
    <p:sldId id="285" r:id="rId34"/>
    <p:sldId id="286" r:id="rId35"/>
    <p:sldId id="287" r:id="rId36"/>
    <p:sldId id="291" r:id="rId37"/>
    <p:sldId id="279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94660"/>
  </p:normalViewPr>
  <p:slideViewPr>
    <p:cSldViewPr>
      <p:cViewPr varScale="1">
        <p:scale>
          <a:sx n="103" d="100"/>
          <a:sy n="103" d="100"/>
        </p:scale>
        <p:origin x="-4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B9AE3-3B0D-4520-9A2D-DBF88415E8B9}" type="datetimeFigureOut">
              <a:rPr lang="it-IT" smtClean="0"/>
              <a:pPr/>
              <a:t>25/05/2015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BEAB9-D96C-4071-BEAB-3262EBC4C17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2009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97B08D-2B6C-476F-B1CB-28F3F6CBC927}" type="slidenum">
              <a:rPr lang="it-IT"/>
              <a:pPr/>
              <a:t>2</a:t>
            </a:fld>
            <a:endParaRPr lang="it-IT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C75-7F78-45E9-AC88-1FB5C85DA56D}" type="datetimeFigureOut">
              <a:rPr lang="it-IT" smtClean="0"/>
              <a:pPr/>
              <a:t>25/05/2015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073C-EBF8-4C85-8FBC-FA04DBE811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4842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C75-7F78-45E9-AC88-1FB5C85DA56D}" type="datetimeFigureOut">
              <a:rPr lang="it-IT" smtClean="0"/>
              <a:pPr/>
              <a:t>25/05/2015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073C-EBF8-4C85-8FBC-FA04DBE811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8441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C75-7F78-45E9-AC88-1FB5C85DA56D}" type="datetimeFigureOut">
              <a:rPr lang="it-IT" smtClean="0"/>
              <a:pPr/>
              <a:t>25/05/2015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073C-EBF8-4C85-8FBC-FA04DBE811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5580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C75-7F78-45E9-AC88-1FB5C85DA56D}" type="datetimeFigureOut">
              <a:rPr lang="it-IT" smtClean="0"/>
              <a:pPr/>
              <a:t>25/05/2015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073C-EBF8-4C85-8FBC-FA04DBE811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8324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C75-7F78-45E9-AC88-1FB5C85DA56D}" type="datetimeFigureOut">
              <a:rPr lang="it-IT" smtClean="0"/>
              <a:pPr/>
              <a:t>25/05/2015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073C-EBF8-4C85-8FBC-FA04DBE811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2801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C75-7F78-45E9-AC88-1FB5C85DA56D}" type="datetimeFigureOut">
              <a:rPr lang="it-IT" smtClean="0"/>
              <a:pPr/>
              <a:t>25/05/2015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073C-EBF8-4C85-8FBC-FA04DBE811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9501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C75-7F78-45E9-AC88-1FB5C85DA56D}" type="datetimeFigureOut">
              <a:rPr lang="it-IT" smtClean="0"/>
              <a:pPr/>
              <a:t>25/05/2015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073C-EBF8-4C85-8FBC-FA04DBE811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7619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C75-7F78-45E9-AC88-1FB5C85DA56D}" type="datetimeFigureOut">
              <a:rPr lang="it-IT" smtClean="0"/>
              <a:pPr/>
              <a:t>25/05/2015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073C-EBF8-4C85-8FBC-FA04DBE811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150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C75-7F78-45E9-AC88-1FB5C85DA56D}" type="datetimeFigureOut">
              <a:rPr lang="it-IT" smtClean="0"/>
              <a:pPr/>
              <a:t>25/05/2015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073C-EBF8-4C85-8FBC-FA04DBE811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9687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C75-7F78-45E9-AC88-1FB5C85DA56D}" type="datetimeFigureOut">
              <a:rPr lang="it-IT" smtClean="0"/>
              <a:pPr/>
              <a:t>25/05/2015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073C-EBF8-4C85-8FBC-FA04DBE811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2657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C75-7F78-45E9-AC88-1FB5C85DA56D}" type="datetimeFigureOut">
              <a:rPr lang="it-IT" smtClean="0"/>
              <a:pPr/>
              <a:t>25/05/2015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073C-EBF8-4C85-8FBC-FA04DBE811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4401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37C75-7F78-45E9-AC88-1FB5C85DA56D}" type="datetimeFigureOut">
              <a:rPr lang="it-IT" smtClean="0"/>
              <a:pPr/>
              <a:t>25/05/2015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A073C-EBF8-4C85-8FBC-FA04DBE811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028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63"/>
          <a:stretch/>
        </p:blipFill>
        <p:spPr bwMode="auto">
          <a:xfrm>
            <a:off x="-19433" y="-1"/>
            <a:ext cx="9163434" cy="471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3190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98371" cy="538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5526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72200" cy="391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0096"/>
            <a:ext cx="5796136" cy="343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3215" y="168884"/>
            <a:ext cx="241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(Pagina 142 libro)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45526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87"/>
            <a:ext cx="8532440" cy="493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552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052736"/>
            <a:ext cx="4572000" cy="23493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800"/>
              </a:spcBef>
              <a:buClrTx/>
              <a:buSzPct val="60000"/>
              <a:buFontTx/>
              <a:buNone/>
            </a:pPr>
            <a:r>
              <a:rPr lang="it-IT" sz="2400" dirty="0"/>
              <a:t>CREATE TABLE Giocatori </a:t>
            </a:r>
          </a:p>
          <a:p>
            <a:pPr>
              <a:spcBef>
                <a:spcPts val="800"/>
              </a:spcBef>
              <a:buClrTx/>
              <a:buSzPct val="60000"/>
              <a:buFontTx/>
              <a:buNone/>
            </a:pPr>
            <a:r>
              <a:rPr lang="it-IT" sz="2400" dirty="0"/>
              <a:t>(Cognome CHAR(20) NOT NULL,</a:t>
            </a:r>
          </a:p>
          <a:p>
            <a:pPr>
              <a:spcBef>
                <a:spcPts val="800"/>
              </a:spcBef>
              <a:buClrTx/>
              <a:buSzPct val="60000"/>
              <a:buFontTx/>
              <a:buNone/>
            </a:pPr>
            <a:r>
              <a:rPr lang="it-IT" sz="2400" dirty="0"/>
              <a:t>  Nome CHAR(35),</a:t>
            </a:r>
          </a:p>
          <a:p>
            <a:pPr>
              <a:spcBef>
                <a:spcPts val="800"/>
              </a:spcBef>
              <a:buClrTx/>
              <a:buSzPct val="60000"/>
              <a:buFontTx/>
              <a:buNone/>
            </a:pPr>
            <a:r>
              <a:rPr lang="it-IT" sz="2400" dirty="0"/>
              <a:t>  Sesso CHAR(1) );</a:t>
            </a:r>
          </a:p>
          <a:p>
            <a:pPr>
              <a:spcBef>
                <a:spcPts val="800"/>
              </a:spcBef>
              <a:buClrTx/>
              <a:buSzPct val="60000"/>
              <a:buFontTx/>
              <a:buNone/>
            </a:pPr>
            <a:r>
              <a:rPr lang="it-IT" sz="2400" dirty="0" smtClean="0"/>
              <a:t>);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164244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174"/>
          <a:stretch/>
        </p:blipFill>
        <p:spPr bwMode="auto">
          <a:xfrm>
            <a:off x="-7221" y="404664"/>
            <a:ext cx="7848600" cy="380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7463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8142" y="0"/>
            <a:ext cx="8025858" cy="188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4155"/>
            <a:ext cx="65817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2446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7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2446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-1"/>
            <a:ext cx="5724127" cy="333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30544"/>
            <a:ext cx="5204333" cy="348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1942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67" y="0"/>
            <a:ext cx="6378367" cy="412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74"/>
          <a:stretch/>
        </p:blipFill>
        <p:spPr bwMode="auto">
          <a:xfrm>
            <a:off x="2195736" y="4028976"/>
            <a:ext cx="5045935" cy="282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4687" y="5877272"/>
            <a:ext cx="933417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33CC"/>
                </a:solidFill>
              </a:rPr>
              <a:t>INT (4)</a:t>
            </a:r>
            <a:endParaRPr lang="it-IT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523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900" y="0"/>
            <a:ext cx="68961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15862" y="1162050"/>
            <a:ext cx="7135951" cy="196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62" y="3685024"/>
            <a:ext cx="869795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Nella definizione di una tabella sono presenti vincoli: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800" dirty="0" smtClean="0"/>
              <a:t>Per un singolo attributo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800" dirty="0" smtClean="0"/>
              <a:t>Per un gruppo di attributi, detti anche </a:t>
            </a:r>
            <a:r>
              <a:rPr lang="it-IT" sz="2800" b="1" dirty="0" smtClean="0"/>
              <a:t>vincoli di ennupla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800" dirty="0" smtClean="0"/>
              <a:t>Per l’integrità referenziale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72852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>
              <a:buClrTx/>
              <a:buFontTx/>
              <a:buNone/>
            </a:pPr>
            <a:fld id="{90A880BC-991C-4AA1-A6C6-8F3B5F410B7E}" type="slidenum">
              <a:rPr lang="it-IT" sz="1400"/>
              <a:pPr algn="r">
                <a:buClrTx/>
                <a:buFontTx/>
                <a:buNone/>
              </a:pPr>
              <a:t>2</a:t>
            </a:fld>
            <a:endParaRPr lang="it-IT" sz="140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444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4400" dirty="0">
                <a:solidFill>
                  <a:srgbClr val="333399"/>
                </a:solidFill>
              </a:rPr>
              <a:t>Database e DBMS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9552" y="1412775"/>
            <a:ext cx="7772400" cy="430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Tx/>
              <a:buSzPct val="60000"/>
              <a:buFontTx/>
              <a:buNone/>
            </a:pPr>
            <a:r>
              <a:rPr lang="it-IT" dirty="0"/>
              <a:t>In un sistema informatico la soluzione migliore è avere una sola base dati che si interfaccia ad un DBMS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60000"/>
              <a:buFontTx/>
              <a:buNone/>
            </a:pPr>
            <a:endParaRPr lang="it-IT" dirty="0"/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60000"/>
              <a:buFontTx/>
              <a:buNone/>
            </a:pPr>
            <a:r>
              <a:rPr lang="it-IT" dirty="0"/>
              <a:t>Un </a:t>
            </a:r>
            <a:r>
              <a:rPr lang="it-IT" b="1" dirty="0"/>
              <a:t>database</a:t>
            </a:r>
            <a:r>
              <a:rPr lang="it-IT" dirty="0"/>
              <a:t> è una collezione di dati logicamente correlati e condivisi, che ha lo scopo di soddisfare i bisogni informativi di una specifica organizzazione. I dati e la loro descrizione sono gestiti da un unico sistema chiamato DBMS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60000"/>
              <a:buFontTx/>
              <a:buNone/>
            </a:pPr>
            <a:r>
              <a:rPr lang="it-IT" dirty="0"/>
              <a:t>Un </a:t>
            </a:r>
            <a:r>
              <a:rPr lang="it-IT" b="1" dirty="0"/>
              <a:t>dbms</a:t>
            </a:r>
            <a:r>
              <a:rPr lang="it-IT" dirty="0"/>
              <a:t> è un sw che consente di costruire e gestire una base di </a:t>
            </a:r>
            <a:r>
              <a:rPr lang="it-IT" dirty="0" smtClean="0"/>
              <a:t>dati.</a:t>
            </a:r>
            <a:endParaRPr lang="it-IT" dirty="0"/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60000"/>
              <a:buFontTx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5810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29" b="63840"/>
          <a:stretch/>
        </p:blipFill>
        <p:spPr bwMode="auto">
          <a:xfrm>
            <a:off x="459349" y="1052737"/>
            <a:ext cx="8213461" cy="74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277533"/>
            <a:ext cx="6457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VINCOLI SU ATTRIBUTI (pag.142-143)</a:t>
            </a:r>
            <a:endParaRPr lang="it-IT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060848"/>
            <a:ext cx="82089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7030A0"/>
                </a:solidFill>
                <a:latin typeface="Comic Sans MS" pitchFamily="66" charset="0"/>
              </a:rPr>
              <a:t>DEFAULT , </a:t>
            </a:r>
            <a:r>
              <a:rPr lang="it-IT" sz="2000" dirty="0" smtClean="0">
                <a:latin typeface="Comic Sans MS" pitchFamily="66" charset="0"/>
              </a:rPr>
              <a:t>assegna all’attributo il valore di default (cioè predefinito)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20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7030A0"/>
                </a:solidFill>
                <a:latin typeface="Comic Sans MS" pitchFamily="66" charset="0"/>
              </a:rPr>
              <a:t>CHECK , </a:t>
            </a:r>
            <a:r>
              <a:rPr lang="it-IT" sz="2000" dirty="0" smtClean="0">
                <a:latin typeface="Comic Sans MS" pitchFamily="66" charset="0"/>
              </a:rPr>
              <a:t>serve per specificare un vincolo qualsiasi che riguarda il valore di un attributo 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2000" dirty="0" smtClean="0">
              <a:latin typeface="Comic Sans MS" pitchFamily="66" charset="0"/>
            </a:endParaRPr>
          </a:p>
          <a:p>
            <a:r>
              <a:rPr lang="it-IT" sz="2000" dirty="0" smtClean="0">
                <a:latin typeface="Comic Sans MS" pitchFamily="66" charset="0"/>
              </a:rPr>
              <a:t>Esempi: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>
                <a:latin typeface="Comic Sans MS" pitchFamily="66" charset="0"/>
              </a:rPr>
              <a:t>CHECK (stipendio &gt; 1000) impedisce che il valore dello 	       	stipendio sia inferiore a 1000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>
                <a:latin typeface="Comic Sans MS" pitchFamily="66" charset="0"/>
              </a:rPr>
              <a:t>CHECK (stipendio IN (1500,3000, 2000))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>
                <a:latin typeface="Comic Sans MS" pitchFamily="66" charset="0"/>
              </a:rPr>
              <a:t>CHECK (stipendio BETWEEN 1500 AND 3000)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>
                <a:latin typeface="Comic Sans MS" pitchFamily="66" charset="0"/>
              </a:rPr>
              <a:t>CHECK (CodiceArticolo LIKE ‘Cod%’)</a:t>
            </a:r>
            <a:endParaRPr lang="it-IT" sz="20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it-IT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913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03321"/>
            <a:ext cx="5295380" cy="272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69789"/>
            <a:ext cx="6678099" cy="300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00" y="27262"/>
            <a:ext cx="3220676" cy="59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9992" y="5536665"/>
            <a:ext cx="933417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33CC"/>
                </a:solidFill>
              </a:rPr>
              <a:t>INT (4)</a:t>
            </a:r>
            <a:endParaRPr lang="it-IT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913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469" b="12645"/>
          <a:stretch/>
        </p:blipFill>
        <p:spPr bwMode="auto">
          <a:xfrm>
            <a:off x="179512" y="980728"/>
            <a:ext cx="8213461" cy="229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256332"/>
            <a:ext cx="3783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VINCOLI DI ENNUPLA</a:t>
            </a:r>
            <a:endParaRPr lang="it-IT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395536" y="3573016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400" dirty="0">
                <a:solidFill>
                  <a:srgbClr val="7030A0"/>
                </a:solidFill>
                <a:latin typeface="Comic Sans MS" pitchFamily="66" charset="0"/>
              </a:rPr>
              <a:t>CHECK , </a:t>
            </a:r>
            <a:r>
              <a:rPr lang="it-IT" sz="2000" dirty="0">
                <a:latin typeface="Comic Sans MS" pitchFamily="66" charset="0"/>
              </a:rPr>
              <a:t>serve per specificare un vincolo qualsiasi che riguarda il valore di un attributo </a:t>
            </a:r>
            <a:endParaRPr lang="it-IT" sz="2000" dirty="0" smtClean="0">
              <a:latin typeface="Comic Sans MS" pitchFamily="66" charset="0"/>
            </a:endParaRPr>
          </a:p>
          <a:p>
            <a:r>
              <a:rPr lang="it-IT" sz="2000" dirty="0" smtClean="0">
                <a:latin typeface="Comic Sans MS" pitchFamily="66" charset="0"/>
              </a:rPr>
              <a:t>     (</a:t>
            </a:r>
            <a:r>
              <a:rPr lang="it-IT" sz="2000" dirty="0">
                <a:latin typeface="Comic Sans MS" pitchFamily="66" charset="0"/>
              </a:rPr>
              <a:t>es: CHECK </a:t>
            </a:r>
            <a:r>
              <a:rPr lang="it-IT" sz="2000" dirty="0" smtClean="0">
                <a:latin typeface="Comic Sans MS" pitchFamily="66" charset="0"/>
              </a:rPr>
              <a:t>(DataNascita &lt; DataAssunzione) </a:t>
            </a:r>
            <a:r>
              <a:rPr lang="it-IT" sz="2000" dirty="0">
                <a:latin typeface="Comic Sans MS" pitchFamily="66" charset="0"/>
              </a:rPr>
              <a:t>)</a:t>
            </a:r>
            <a:endParaRPr lang="it-IT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913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404" y="720085"/>
            <a:ext cx="5458255" cy="291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2479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4613" y="3655756"/>
            <a:ext cx="5734819" cy="317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4669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1127" y="533772"/>
            <a:ext cx="68865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2" y="107168"/>
            <a:ext cx="4849911" cy="51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044"/>
          <a:stretch/>
        </p:blipFill>
        <p:spPr bwMode="auto">
          <a:xfrm>
            <a:off x="2155329" y="4615160"/>
            <a:ext cx="6996785" cy="162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40" y="4959474"/>
            <a:ext cx="2304256" cy="68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39" y="5996954"/>
            <a:ext cx="2698799" cy="53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67164" y="2305422"/>
            <a:ext cx="115212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33CC"/>
                </a:solidFill>
              </a:rPr>
              <a:t>INT (4)</a:t>
            </a:r>
            <a:endParaRPr lang="it-IT" dirty="0">
              <a:solidFill>
                <a:srgbClr val="FF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0152" y="2305423"/>
            <a:ext cx="1040931" cy="216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33CC"/>
                </a:solidFill>
              </a:rPr>
              <a:t>INT (4)</a:t>
            </a:r>
            <a:endParaRPr lang="it-IT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913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7"/>
            <a:ext cx="28003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52"/>
          <a:stretch/>
        </p:blipFill>
        <p:spPr bwMode="auto">
          <a:xfrm>
            <a:off x="1257300" y="796833"/>
            <a:ext cx="6629400" cy="386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590" y="4797151"/>
            <a:ext cx="63150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9857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2087" y="548680"/>
            <a:ext cx="6578567" cy="392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88227" y="2996952"/>
            <a:ext cx="11967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33CC"/>
                </a:solidFill>
              </a:rPr>
              <a:t>INT (4)</a:t>
            </a:r>
            <a:endParaRPr lang="it-IT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857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89"/>
          <a:stretch/>
        </p:blipFill>
        <p:spPr bwMode="auto">
          <a:xfrm>
            <a:off x="467544" y="912330"/>
            <a:ext cx="6528441" cy="302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251356"/>
            <a:ext cx="7921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VINCOLI DI INTEGRITA’ REFERENZIALE (pag.144-145)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xmlns="" val="1449649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87"/>
          <a:stretch/>
        </p:blipFill>
        <p:spPr bwMode="auto">
          <a:xfrm>
            <a:off x="971599" y="908720"/>
            <a:ext cx="7321507" cy="448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97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6466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883" y="332656"/>
            <a:ext cx="6873264" cy="337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25747"/>
            <a:ext cx="5761491" cy="273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373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9" r="1173"/>
          <a:stretch/>
        </p:blipFill>
        <p:spPr bwMode="auto">
          <a:xfrm>
            <a:off x="-14483" y="0"/>
            <a:ext cx="9052560" cy="622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9004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29"/>
            <a:ext cx="653415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87204"/>
            <a:ext cx="6696075" cy="372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3732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3912" y="0"/>
            <a:ext cx="4320480" cy="214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48"/>
          <a:stretch/>
        </p:blipFill>
        <p:spPr bwMode="auto">
          <a:xfrm>
            <a:off x="-15659" y="2808592"/>
            <a:ext cx="4702224" cy="200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071"/>
          <a:stretch/>
        </p:blipFill>
        <p:spPr bwMode="auto">
          <a:xfrm>
            <a:off x="4719507" y="2883440"/>
            <a:ext cx="4362578" cy="92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0885" y="4869160"/>
            <a:ext cx="5265614" cy="178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369"/>
          <a:stretch/>
        </p:blipFill>
        <p:spPr bwMode="auto">
          <a:xfrm>
            <a:off x="1979712" y="2283231"/>
            <a:ext cx="4362578" cy="37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9039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5532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684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34" y="10751"/>
            <a:ext cx="59912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712" y="528921"/>
            <a:ext cx="4839785" cy="300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0763" y="3519229"/>
            <a:ext cx="6157192" cy="33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684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64462"/>
            <a:ext cx="2859732" cy="443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52165"/>
            <a:ext cx="4248472" cy="349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8702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331"/>
            <a:ext cx="6048672" cy="298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37982"/>
            <a:ext cx="5194424" cy="36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4871" y="2299318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Tipo di politica da seguire in caso di violazione del vincolo referenziale. I tipi possibili sono: CASCADE, SET NULL, SET DEFAULT, NO ACTION </a:t>
            </a:r>
          </a:p>
          <a:p>
            <a:endParaRPr lang="it-IT" b="1" dirty="0"/>
          </a:p>
        </p:txBody>
      </p:sp>
      <p:sp>
        <p:nvSpPr>
          <p:cNvPr id="3" name="Rectangle 2"/>
          <p:cNvSpPr/>
          <p:nvPr/>
        </p:nvSpPr>
        <p:spPr>
          <a:xfrm>
            <a:off x="7452320" y="67139"/>
            <a:ext cx="960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/>
              <a:t>Pag.145</a:t>
            </a:r>
          </a:p>
        </p:txBody>
      </p:sp>
    </p:spTree>
    <p:extLst>
      <p:ext uri="{BB962C8B-B14F-4D97-AF65-F5344CB8AC3E}">
        <p14:creationId xmlns:p14="http://schemas.microsoft.com/office/powerpoint/2010/main" xmlns="" val="1138702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84776" cy="485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6103" y="5876258"/>
            <a:ext cx="3177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Li vedremo la prossima lezione.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3653741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4909"/>
            <a:ext cx="43243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4579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3" y="3743747"/>
            <a:ext cx="42291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058" y="4315247"/>
            <a:ext cx="6431972" cy="252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96490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1" y="29736"/>
            <a:ext cx="74961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287" y="4521629"/>
            <a:ext cx="5483324" cy="210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33857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8144" cy="354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5023"/>
            <a:ext cx="4987081" cy="296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812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0" t="-1150" b="1"/>
          <a:stretch/>
        </p:blipFill>
        <p:spPr bwMode="auto">
          <a:xfrm>
            <a:off x="718579" y="13874"/>
            <a:ext cx="7453821" cy="446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700"/>
          <a:stretch/>
        </p:blipFill>
        <p:spPr bwMode="auto">
          <a:xfrm>
            <a:off x="2563157" y="4940594"/>
            <a:ext cx="5400600" cy="160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53215" y="168884"/>
            <a:ext cx="241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(Pagina 140 libro)</a:t>
            </a:r>
            <a:endParaRPr lang="it-IT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208"/>
          <a:stretch/>
        </p:blipFill>
        <p:spPr bwMode="auto">
          <a:xfrm>
            <a:off x="2627784" y="4547028"/>
            <a:ext cx="4032448" cy="39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4196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74" y="0"/>
            <a:ext cx="7813334" cy="589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11764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86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485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057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771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72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961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581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5940152" y="3789040"/>
            <a:ext cx="18002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84"/>
          <a:stretch/>
        </p:blipFill>
        <p:spPr bwMode="auto">
          <a:xfrm>
            <a:off x="755576" y="120225"/>
            <a:ext cx="7602256" cy="564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39952" y="620688"/>
            <a:ext cx="230425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91152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67"/>
          <a:stretch/>
        </p:blipFill>
        <p:spPr bwMode="auto">
          <a:xfrm>
            <a:off x="107503" y="188640"/>
            <a:ext cx="5533395" cy="318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3366647"/>
            <a:ext cx="7848872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buClrTx/>
              <a:buSzPct val="60000"/>
              <a:buFontTx/>
              <a:buNone/>
            </a:pPr>
            <a:r>
              <a:rPr lang="it-IT" dirty="0"/>
              <a:t>Un particolare tipo di linguaggio di manipolazione è il </a:t>
            </a:r>
            <a:r>
              <a:rPr lang="it-IT" b="1" dirty="0"/>
              <a:t>QL (query language)</a:t>
            </a:r>
          </a:p>
          <a:p>
            <a:pPr>
              <a:spcBef>
                <a:spcPts val="800"/>
              </a:spcBef>
              <a:buClrTx/>
              <a:buSzPct val="60000"/>
              <a:buFontTx/>
              <a:buNone/>
            </a:pPr>
            <a:r>
              <a:rPr lang="it-IT" dirty="0"/>
              <a:t>Rende possibile le estrazioni di informazioni dal database interrogando i dati</a:t>
            </a:r>
          </a:p>
        </p:txBody>
      </p:sp>
      <p:sp>
        <p:nvSpPr>
          <p:cNvPr id="3" name="Rectangle 2"/>
          <p:cNvSpPr/>
          <p:nvPr/>
        </p:nvSpPr>
        <p:spPr>
          <a:xfrm>
            <a:off x="359424" y="4869159"/>
            <a:ext cx="8101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buClrTx/>
              <a:buSzPct val="60000"/>
              <a:buFontTx/>
              <a:buNone/>
            </a:pPr>
            <a:r>
              <a:rPr lang="it-IT" b="1" dirty="0"/>
              <a:t>SQL</a:t>
            </a:r>
            <a:r>
              <a:rPr lang="it-IT" dirty="0"/>
              <a:t> è un linguaggio che consente di inserire, ricercare, aggiornare, cancellare i dati di un database di tipo </a:t>
            </a:r>
            <a:r>
              <a:rPr lang="it-IT" dirty="0" smtClean="0"/>
              <a:t>relazionale.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1419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"/>
          <a:stretch/>
        </p:blipFill>
        <p:spPr bwMode="auto">
          <a:xfrm>
            <a:off x="0" y="188640"/>
            <a:ext cx="8530243" cy="549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419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00" cy="558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552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825"/>
          <a:stretch/>
        </p:blipFill>
        <p:spPr bwMode="auto">
          <a:xfrm>
            <a:off x="469398" y="332656"/>
            <a:ext cx="7847017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5526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323</Words>
  <Application>Microsoft Office PowerPoint</Application>
  <PresentationFormat>Presentazione su schermo (4:3)</PresentationFormat>
  <Paragraphs>44</Paragraphs>
  <Slides>49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0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Nando</dc:creator>
  <cp:lastModifiedBy>.</cp:lastModifiedBy>
  <cp:revision>34</cp:revision>
  <dcterms:created xsi:type="dcterms:W3CDTF">2015-03-22T19:20:49Z</dcterms:created>
  <dcterms:modified xsi:type="dcterms:W3CDTF">2015-05-25T08:33:23Z</dcterms:modified>
</cp:coreProperties>
</file>