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media/image56.png" ContentType="image/png"/>
  <Override PartName="/ppt/media/image31.png" ContentType="image/png"/>
  <Override PartName="/ppt/media/image15.png" ContentType="image/png"/>
  <Override PartName="/ppt/media/image1.png" ContentType="image/png"/>
  <Override PartName="/ppt/media/image65.png" ContentType="image/png"/>
  <Override PartName="/ppt/media/image40.png" ContentType="image/png"/>
  <Override PartName="/ppt/media/image24.png" ContentType="image/png"/>
  <Override PartName="/ppt/media/image49.png" ContentType="image/png"/>
  <Override PartName="/ppt/media/image58.png" ContentType="image/png"/>
  <Override PartName="/ppt/media/image33.png" ContentType="image/png"/>
  <Override PartName="/ppt/media/image17.png" ContentType="image/png"/>
  <Override PartName="/ppt/media/image3.png" ContentType="image/png"/>
  <Override PartName="/ppt/media/image42.png" ContentType="image/png"/>
  <Override PartName="/ppt/media/image26.png" ContentType="image/png"/>
  <Override PartName="/ppt/media/image51.png" ContentType="image/png"/>
  <Override PartName="/ppt/media/image35.png" ContentType="image/png"/>
  <Override PartName="/ppt/media/image10.png" ContentType="image/png"/>
  <Override PartName="/ppt/media/image19.png" ContentType="image/png"/>
  <Override PartName="/ppt/media/image60.png" ContentType="image/png"/>
  <Override PartName="/ppt/media/image5.png" ContentType="image/png"/>
  <Override PartName="/ppt/media/image44.png" ContentType="image/png"/>
  <Override PartName="/ppt/media/image28.png" ContentType="image/png"/>
  <Override PartName="/ppt/media/image53.png" ContentType="image/png"/>
  <Override PartName="/ppt/media/image37.png" ContentType="image/png"/>
  <Override PartName="/ppt/media/image12.png" ContentType="image/png"/>
  <Override PartName="/ppt/media/image62.png" ContentType="image/png"/>
  <Override PartName="/ppt/media/image7.png" ContentType="image/png"/>
  <Override PartName="/ppt/media/image46.png" ContentType="image/png"/>
  <Override PartName="/ppt/media/image21.png" ContentType="image/png"/>
  <Override PartName="/ppt/media/image55.png" ContentType="image/png"/>
  <Override PartName="/ppt/media/image30.png" ContentType="image/png"/>
  <Override PartName="/ppt/media/image39.png" ContentType="image/png"/>
  <Override PartName="/ppt/media/image14.png" ContentType="image/png"/>
  <Override PartName="/ppt/media/image64.png" ContentType="image/png"/>
  <Override PartName="/ppt/media/image9.png" ContentType="image/png"/>
  <Override PartName="/ppt/media/image48.png" ContentType="image/png"/>
  <Override PartName="/ppt/media/image23.png" ContentType="image/png"/>
  <Override PartName="/ppt/media/image57.png" ContentType="image/png"/>
  <Override PartName="/ppt/media/image32.png" ContentType="image/png"/>
  <Override PartName="/ppt/media/image16.png" ContentType="image/png"/>
  <Override PartName="/ppt/media/image2.png" ContentType="image/png"/>
  <Override PartName="/ppt/media/image66.png" ContentType="image/png"/>
  <Override PartName="/ppt/media/image41.png" ContentType="image/png"/>
  <Override PartName="/ppt/media/image25.png" ContentType="image/png"/>
  <Override PartName="/ppt/media/image50.png" ContentType="image/png"/>
  <Override PartName="/ppt/media/image59.png" ContentType="image/png"/>
  <Override PartName="/ppt/media/image34.png" ContentType="image/png"/>
  <Override PartName="/ppt/media/image18.png" ContentType="image/png"/>
  <Override PartName="/ppt/media/image4.png" ContentType="image/png"/>
  <Override PartName="/ppt/media/image43.png" ContentType="image/png"/>
  <Override PartName="/ppt/media/image27.png" ContentType="image/png"/>
  <Override PartName="/ppt/media/image52.png" ContentType="image/png"/>
  <Override PartName="/ppt/media/image11.png" ContentType="image/png"/>
  <Override PartName="/ppt/media/image36.png" ContentType="image/png"/>
  <Override PartName="/ppt/media/image61.png" ContentType="image/png"/>
  <Override PartName="/ppt/media/image6.png" ContentType="image/png"/>
  <Override PartName="/ppt/media/image20.png" ContentType="image/png"/>
  <Override PartName="/ppt/media/image45.png" ContentType="image/png"/>
  <Override PartName="/ppt/media/image29.png" ContentType="image/png"/>
  <Override PartName="/ppt/media/image54.png" ContentType="image/png"/>
  <Override PartName="/ppt/media/image13.png" ContentType="image/png"/>
  <Override PartName="/ppt/media/image38.png" ContentType="image/png"/>
  <Override PartName="/ppt/media/image63.png" ContentType="image/png"/>
  <Override PartName="/ppt/media/image8.png" ContentType="image/png"/>
  <Override PartName="/ppt/media/image22.png" ContentType="image/png"/>
  <Override PartName="/ppt/media/image47.png" ContentType="image/png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6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33.xml.rels" ContentType="application/vnd.openxmlformats-package.relationships+xml"/>
  <Override PartName="/ppt/slides/_rels/slide31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34.xml.rels" ContentType="application/vnd.openxmlformats-package.relationships+xml"/>
  <Override PartName="/ppt/slides/_rels/slide32.xml.rels" ContentType="application/vnd.openxmlformats-package.relationships+xml"/>
  <Override PartName="/ppt/slides/_rels/slide30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29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Fate clic per modificare il formato delle note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/>
              <a:t>&lt;intestazione&gt;</a:t>
            </a:r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it-IT"/>
              <a:t>&lt;data/ora&gt;</a:t>
            </a:r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it-IT"/>
              <a:t>&lt;piè di pagina&gt;</a:t>
            </a:r>
            <a:endParaRPr/>
          </a:p>
        </p:txBody>
      </p:sp>
      <p:sp>
        <p:nvSpPr>
          <p:cNvPr id="11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213151C1-D191-4191-9181-A1B1E1815151}" type="slidenum">
              <a:rPr lang="it-IT"/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5161D1-4131-4131-8151-514181E16101}" type="slidenum">
              <a:rPr lang="it-IT">
                <a:solidFill>
                  <a:srgbClr val="000000"/>
                </a:solidFill>
                <a:latin typeface="+mn-lt"/>
                <a:ea typeface="+mn-ea"/>
              </a:rPr>
              <a:t>&lt;numero&gt;</a:t>
            </a:fld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anchor="ctr" bIns="45000" lIns="90000" rIns="90000" tIns="45000" wrap="none"/>
          <a:p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0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0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63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34509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692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9920" y="368136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8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045640" cy="18964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08/05/15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16141F1-01F1-4121-B161-F101312171B1}" type="slidenum">
              <a:rPr lang="it-IT">
                <a:solidFill>
                  <a:srgbClr val="000000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08/05/15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41E10141-A131-4171-B1F1-319121C141D1}" type="slidenum">
              <a:rPr lang="it-IT">
                <a:solidFill>
                  <a:srgbClr val="000000"/>
                </a:solidFill>
                <a:latin typeface="Calibri"/>
              </a:rPr>
              <a:t>&lt;numero&gt;</a:t>
            </a:fld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it-IT"/>
              <a:t>Fate clic per modificare il formato del testo del titolo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6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Settimo livello struttura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it-IT" sz="4400">
                <a:solidFill>
                  <a:srgbClr val="000000"/>
                </a:solidFill>
                <a:latin typeface="Calibri"/>
              </a:rPr>
              <a:t>Fate clic per modificare il formato del testo del titoloClick to edit Master title style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Sesto livello struttura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3200">
                <a:solidFill>
                  <a:srgbClr val="000000"/>
                </a:solidFill>
                <a:latin typeface="Calibri"/>
              </a:rPr>
              <a:t>Settimo livello strutturaClick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Font typeface="Arial"/>
              <a:buChar char="–"/>
            </a:pPr>
            <a:r>
              <a:rPr lang="it-IT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Font typeface="Arial"/>
              <a:buChar char="–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08/05/15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513101B1-A1A1-4151-91B1-D18111D15191}" type="slidenum">
              <a:rPr lang="it-IT">
                <a:solidFill>
                  <a:srgbClr val="000000"/>
                </a:solidFill>
                <a:latin typeface="Calibri"/>
              </a:rPr>
              <a:t>&lt;numero&gt;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pic>
        <p:nvPicPr>
          <p:cNvPr descr="" id="117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9440" y="0"/>
            <a:ext cx="9163080" cy="471348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404640"/>
            <a:ext cx="8398080" cy="53827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372000" cy="3913200"/>
          </a:xfrm>
          <a:prstGeom prst="rect">
            <a:avLst/>
          </a:prstGeom>
        </p:spPr>
      </p:pic>
      <p:pic>
        <p:nvPicPr>
          <p:cNvPr descr="" id="13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3420000"/>
            <a:ext cx="5795640" cy="3437640"/>
          </a:xfrm>
          <a:prstGeom prst="rect">
            <a:avLst/>
          </a:prstGeom>
        </p:spPr>
      </p:pic>
      <p:sp>
        <p:nvSpPr>
          <p:cNvPr id="137" name="CustomShape 1"/>
          <p:cNvSpPr/>
          <p:nvPr/>
        </p:nvSpPr>
        <p:spPr>
          <a:xfrm>
            <a:off x="5530680" y="168840"/>
            <a:ext cx="326124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000000"/>
                </a:solidFill>
                <a:latin typeface="Calibri"/>
              </a:rPr>
              <a:t>(Pagina 142 libro)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360"/>
            <a:ext cx="8532000" cy="493056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611640" y="1052640"/>
            <a:ext cx="4571640" cy="26902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</a:rPr>
              <a:t>CREATE TABLE Giocatori 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</a:rPr>
              <a:t>(Cognome CHAR(20) NOT NULL,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</a:rPr>
              <a:t>  </a:t>
            </a:r>
            <a:r>
              <a:rPr lang="it-IT" sz="2400">
                <a:solidFill>
                  <a:srgbClr val="000000"/>
                </a:solidFill>
                <a:latin typeface="Calibri"/>
              </a:rPr>
              <a:t>Nome CHAR(35),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</a:rPr>
              <a:t>  </a:t>
            </a:r>
            <a:r>
              <a:rPr lang="it-IT" sz="2400">
                <a:solidFill>
                  <a:srgbClr val="000000"/>
                </a:solidFill>
                <a:latin typeface="Calibri"/>
              </a:rPr>
              <a:t>Sesso CHAR(1) );</a:t>
            </a:r>
            <a:endParaRPr/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</a:rPr>
              <a:t>);</a:t>
            </a:r>
            <a:endParaRPr/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7200" y="404640"/>
            <a:ext cx="7848360" cy="380088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18160" y="0"/>
            <a:ext cx="8025480" cy="1889280"/>
          </a:xfrm>
          <a:prstGeom prst="rect">
            <a:avLst/>
          </a:prstGeom>
        </p:spPr>
      </p:pic>
      <p:pic>
        <p:nvPicPr>
          <p:cNvPr descr="" id="14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1924200"/>
            <a:ext cx="6581520" cy="297144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3640" cy="62748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4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0"/>
            <a:ext cx="5723640" cy="3330360"/>
          </a:xfrm>
          <a:prstGeom prst="rect">
            <a:avLst/>
          </a:prstGeom>
        </p:spPr>
      </p:pic>
      <p:pic>
        <p:nvPicPr>
          <p:cNvPr descr="" id="145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55640" y="3330720"/>
            <a:ext cx="5203800" cy="348660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6120" y="0"/>
            <a:ext cx="6378120" cy="4129560"/>
          </a:xfrm>
          <a:prstGeom prst="rect">
            <a:avLst/>
          </a:prstGeom>
        </p:spPr>
      </p:pic>
      <p:pic>
        <p:nvPicPr>
          <p:cNvPr descr="" id="14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640" y="4029120"/>
            <a:ext cx="5045400" cy="2828520"/>
          </a:xfrm>
          <a:prstGeom prst="rect">
            <a:avLst/>
          </a:prstGeom>
        </p:spPr>
      </p:pic>
      <p:sp>
        <p:nvSpPr>
          <p:cNvPr id="148" name="CustomShape 1"/>
          <p:cNvSpPr/>
          <p:nvPr/>
        </p:nvSpPr>
        <p:spPr>
          <a:xfrm>
            <a:off x="4574520" y="5877360"/>
            <a:ext cx="933120" cy="215640"/>
          </a:xfrm>
          <a:prstGeom prst="rect">
            <a:avLst/>
          </a:prstGeom>
          <a:solidFill>
            <a:srgbClr val="ffffff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</a:rPr>
              <a:t>INT (4)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4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247840" y="0"/>
            <a:ext cx="6895800" cy="1161720"/>
          </a:xfrm>
          <a:prstGeom prst="rect">
            <a:avLst/>
          </a:prstGeom>
        </p:spPr>
      </p:pic>
      <p:pic>
        <p:nvPicPr>
          <p:cNvPr descr="" id="15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5840" y="1162080"/>
            <a:ext cx="7135560" cy="1961280"/>
          </a:xfrm>
          <a:prstGeom prst="rect">
            <a:avLst/>
          </a:prstGeom>
        </p:spPr>
      </p:pic>
      <p:sp>
        <p:nvSpPr>
          <p:cNvPr id="151" name="CustomShape 1"/>
          <p:cNvSpPr/>
          <p:nvPr/>
        </p:nvSpPr>
        <p:spPr>
          <a:xfrm>
            <a:off x="-1061280" y="3684960"/>
            <a:ext cx="10851840" cy="17967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lang="it-IT" sz="2800">
                <a:solidFill>
                  <a:srgbClr val="000000"/>
                </a:solidFill>
                <a:latin typeface="Calibri"/>
              </a:rPr>
              <a:t>Nella definizione di una tabella sono presenti vincoli: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Per un singolo attributo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Per un gruppo di attributi, detti anche </a:t>
            </a:r>
            <a:r>
              <a:rPr b="1" lang="it-IT" sz="2800">
                <a:solidFill>
                  <a:srgbClr val="000000"/>
                </a:solidFill>
                <a:latin typeface="Calibri"/>
              </a:rPr>
              <a:t>vincoli di ennupla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800">
                <a:solidFill>
                  <a:srgbClr val="000000"/>
                </a:solidFill>
                <a:latin typeface="Calibri"/>
              </a:rPr>
              <a:t>Per l’integrità referenziale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6781680" y="6324480"/>
            <a:ext cx="1904760" cy="456840"/>
          </a:xfrm>
          <a:prstGeom prst="rect">
            <a:avLst/>
          </a:prstGeom>
        </p:spPr>
        <p:txBody>
          <a:bodyPr anchor="b" bIns="46800" lIns="90000" rIns="90000" tIns="46800"/>
          <a:p>
            <a:pPr algn="r">
              <a:lnSpc>
                <a:spcPct val="100000"/>
              </a:lnSpc>
            </a:pPr>
            <a:fld id="{31E1B111-51B1-4141-B1D1-014191018151}" type="slidenum">
              <a:rPr lang="it-IT" sz="1400">
                <a:solidFill>
                  <a:srgbClr val="000000"/>
                </a:solidFill>
                <a:latin typeface="Tahoma"/>
              </a:rPr>
              <a:t>&lt;numero&gt;</a:t>
            </a:fld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0" y="44280"/>
            <a:ext cx="7792560" cy="1142640"/>
          </a:xfrm>
          <a:prstGeom prst="rect">
            <a:avLst/>
          </a:prstGeom>
        </p:spPr>
        <p:txBody>
          <a:bodyPr anchor="b" bIns="45000" lIns="90000" rIns="90000" tIns="45000"/>
          <a:p>
            <a:pPr>
              <a:lnSpc>
                <a:spcPct val="100000"/>
              </a:lnSpc>
            </a:pPr>
            <a:r>
              <a:rPr lang="it-IT" sz="4400">
                <a:solidFill>
                  <a:srgbClr val="333399"/>
                </a:solidFill>
                <a:latin typeface="Tahoma"/>
              </a:rPr>
              <a:t>Database e DBMS</a:t>
            </a:r>
            <a:endParaRPr/>
          </a:p>
        </p:txBody>
      </p:sp>
      <p:sp>
        <p:nvSpPr>
          <p:cNvPr id="120" name="CustomShape 3"/>
          <p:cNvSpPr/>
          <p:nvPr/>
        </p:nvSpPr>
        <p:spPr>
          <a:xfrm>
            <a:off x="539640" y="1412640"/>
            <a:ext cx="7772040" cy="43066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  <a:latin typeface="Tahoma"/>
              </a:rPr>
              <a:t>In un sistema informatico la soluzione migliore è avere una sola base dati che si interfaccia ad un DBMS</a:t>
            </a: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  <a:latin typeface="Tahoma"/>
              </a:rPr>
              <a:t>Un </a:t>
            </a:r>
            <a:r>
              <a:rPr b="1" lang="it-IT" sz="2400">
                <a:solidFill>
                  <a:srgbClr val="000000"/>
                </a:solidFill>
                <a:latin typeface="Tahoma"/>
              </a:rPr>
              <a:t>database</a:t>
            </a:r>
            <a:r>
              <a:rPr lang="it-IT" sz="2400">
                <a:solidFill>
                  <a:srgbClr val="000000"/>
                </a:solidFill>
                <a:latin typeface="Tahoma"/>
              </a:rPr>
              <a:t> è una collezione di dati logicamente correlati e condivisi, che ha lo scopo di soddisfare i bisogni informativi di una specifica organizzazione. I dati e la loro descrizione sono gestiti da un unico sistema chiamato DBMS</a:t>
            </a:r>
            <a:endParaRPr/>
          </a:p>
          <a:p>
            <a:pPr>
              <a:lnSpc>
                <a:spcPct val="90000"/>
              </a:lnSpc>
            </a:pPr>
            <a:r>
              <a:rPr lang="it-IT" sz="2400">
                <a:solidFill>
                  <a:srgbClr val="000000"/>
                </a:solidFill>
                <a:latin typeface="Tahoma"/>
              </a:rPr>
              <a:t>Un </a:t>
            </a:r>
            <a:r>
              <a:rPr b="1" lang="it-IT" sz="2400">
                <a:solidFill>
                  <a:srgbClr val="000000"/>
                </a:solidFill>
                <a:latin typeface="Tahoma"/>
              </a:rPr>
              <a:t>dbms</a:t>
            </a:r>
            <a:r>
              <a:rPr lang="it-IT" sz="2400">
                <a:solidFill>
                  <a:srgbClr val="000000"/>
                </a:solidFill>
                <a:latin typeface="Tahoma"/>
              </a:rPr>
              <a:t> è un sw che consente di costruire e gestire una base di dati.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2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459360" y="1052640"/>
            <a:ext cx="8213040" cy="749520"/>
          </a:xfrm>
          <a:prstGeom prst="rect">
            <a:avLst/>
          </a:prstGeom>
        </p:spPr>
      </p:pic>
      <p:sp>
        <p:nvSpPr>
          <p:cNvPr id="153" name="CustomShape 1"/>
          <p:cNvSpPr/>
          <p:nvPr/>
        </p:nvSpPr>
        <p:spPr>
          <a:xfrm>
            <a:off x="702720" y="277560"/>
            <a:ext cx="8723160" cy="577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3200">
                <a:solidFill>
                  <a:srgbClr val="000000"/>
                </a:solidFill>
                <a:latin typeface="Calibri"/>
              </a:rPr>
              <a:t>VINCOLI SU ATTRIBUTI (pag.142-143)</a:t>
            </a:r>
            <a:endParaRPr/>
          </a:p>
        </p:txBody>
      </p:sp>
      <p:sp>
        <p:nvSpPr>
          <p:cNvPr id="154" name="CustomShape 2"/>
          <p:cNvSpPr/>
          <p:nvPr/>
        </p:nvSpPr>
        <p:spPr>
          <a:xfrm>
            <a:off x="683640" y="2061000"/>
            <a:ext cx="8208720" cy="45417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7030a0"/>
                </a:solidFill>
                <a:latin typeface="Comic Sans MS"/>
              </a:rPr>
              <a:t>DEFAULT , 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assegna all’attributo il valore di default (cioè predefinito)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7030a0"/>
                </a:solidFill>
                <a:latin typeface="Comic Sans MS"/>
              </a:rPr>
              <a:t>CHECK , 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serve per specificare un vincolo qualsiasi che riguarda il valore di un attributo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omic Sans MS"/>
              </a:rPr>
              <a:t>Esempi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: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omic Sans MS"/>
              </a:rPr>
              <a:t>CHECK (stipendio &gt; 1000) impedisce che il valore dello 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	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       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	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stipendio sia inferiore a 1000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omic Sans MS"/>
              </a:rPr>
              <a:t>CHECK (stipendio IN (1500,3000, 2000))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omic Sans MS"/>
              </a:rPr>
              <a:t>CHECK (stipendio BETWEEN 1500 AND 3000)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omic Sans MS"/>
              </a:rPr>
              <a:t>CHECK (CodiceArticolo LIKE ‘Cod%’)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835640" y="3903480"/>
            <a:ext cx="5294880" cy="2729160"/>
          </a:xfrm>
          <a:prstGeom prst="rect">
            <a:avLst/>
          </a:prstGeom>
        </p:spPr>
      </p:pic>
      <p:pic>
        <p:nvPicPr>
          <p:cNvPr descr="" id="156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569880"/>
            <a:ext cx="6677640" cy="3002760"/>
          </a:xfrm>
          <a:prstGeom prst="rect">
            <a:avLst/>
          </a:prstGeom>
        </p:spPr>
      </p:pic>
      <p:pic>
        <p:nvPicPr>
          <p:cNvPr descr="" id="157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8440" y="27360"/>
            <a:ext cx="3220200" cy="591120"/>
          </a:xfrm>
          <a:prstGeom prst="rect">
            <a:avLst/>
          </a:prstGeom>
        </p:spPr>
      </p:pic>
      <p:sp>
        <p:nvSpPr>
          <p:cNvPr id="158" name="CustomShape 1"/>
          <p:cNvSpPr/>
          <p:nvPr/>
        </p:nvSpPr>
        <p:spPr>
          <a:xfrm>
            <a:off x="4500000" y="5536800"/>
            <a:ext cx="933120" cy="215640"/>
          </a:xfrm>
          <a:prstGeom prst="rect">
            <a:avLst/>
          </a:prstGeom>
          <a:solidFill>
            <a:srgbClr val="ffffff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</a:rPr>
              <a:t>INT (4)</a:t>
            </a: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59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79640" y="980640"/>
            <a:ext cx="8213040" cy="2294280"/>
          </a:xfrm>
          <a:prstGeom prst="rect">
            <a:avLst/>
          </a:prstGeom>
        </p:spPr>
      </p:pic>
      <p:sp>
        <p:nvSpPr>
          <p:cNvPr id="160" name="CustomShape 1"/>
          <p:cNvSpPr/>
          <p:nvPr/>
        </p:nvSpPr>
        <p:spPr>
          <a:xfrm>
            <a:off x="1816200" y="256320"/>
            <a:ext cx="4974120" cy="57780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3200">
                <a:solidFill>
                  <a:srgbClr val="000000"/>
                </a:solidFill>
                <a:latin typeface="Calibri"/>
              </a:rPr>
              <a:t>VINCOLI DI ENNUPLA</a:t>
            </a:r>
            <a:endParaRPr/>
          </a:p>
        </p:txBody>
      </p:sp>
      <p:sp>
        <p:nvSpPr>
          <p:cNvPr id="161" name="CustomShape 2"/>
          <p:cNvSpPr/>
          <p:nvPr/>
        </p:nvSpPr>
        <p:spPr>
          <a:xfrm>
            <a:off x="395640" y="3573000"/>
            <a:ext cx="7200360" cy="10659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typeface="Arial"/>
              <a:buChar char="•"/>
            </a:pPr>
            <a:r>
              <a:rPr lang="it-IT" sz="2400">
                <a:solidFill>
                  <a:srgbClr val="7030a0"/>
                </a:solidFill>
                <a:latin typeface="Comic Sans MS"/>
              </a:rPr>
              <a:t>CHECK , </a:t>
            </a:r>
            <a:r>
              <a:rPr lang="it-IT" sz="2000">
                <a:solidFill>
                  <a:srgbClr val="000000"/>
                </a:solidFill>
                <a:latin typeface="Comic Sans MS"/>
              </a:rPr>
              <a:t>serve per specificare un vincolo qualsiasi che riguarda il valore di più attributi (es: CHECK (DataNascita &lt; DataAssunzione) )</a:t>
            </a: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55480" y="720000"/>
            <a:ext cx="5457960" cy="2913480"/>
          </a:xfrm>
          <a:prstGeom prst="rect">
            <a:avLst/>
          </a:prstGeom>
        </p:spPr>
      </p:pic>
      <p:pic>
        <p:nvPicPr>
          <p:cNvPr descr="" id="16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640" y="188640"/>
            <a:ext cx="2247480" cy="561600"/>
          </a:xfrm>
          <a:prstGeom prst="rect">
            <a:avLst/>
          </a:prstGeom>
        </p:spPr>
      </p:pic>
      <p:pic>
        <p:nvPicPr>
          <p:cNvPr descr="" id="16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344680" y="3655800"/>
            <a:ext cx="5734440" cy="317772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141200" y="533880"/>
            <a:ext cx="6886080" cy="3543120"/>
          </a:xfrm>
          <a:prstGeom prst="rect">
            <a:avLst/>
          </a:prstGeom>
        </p:spPr>
      </p:pic>
      <p:pic>
        <p:nvPicPr>
          <p:cNvPr descr="" id="16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040" y="107280"/>
            <a:ext cx="4849560" cy="513000"/>
          </a:xfrm>
          <a:prstGeom prst="rect">
            <a:avLst/>
          </a:prstGeom>
        </p:spPr>
      </p:pic>
      <p:pic>
        <p:nvPicPr>
          <p:cNvPr descr="" id="16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5320" y="4615200"/>
            <a:ext cx="6996600" cy="1629000"/>
          </a:xfrm>
          <a:prstGeom prst="rect">
            <a:avLst/>
          </a:prstGeom>
        </p:spPr>
      </p:pic>
      <p:pic>
        <p:nvPicPr>
          <p:cNvPr descr="" id="168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6560" y="4959360"/>
            <a:ext cx="2304000" cy="688320"/>
          </a:xfrm>
          <a:prstGeom prst="rect">
            <a:avLst/>
          </a:prstGeom>
        </p:spPr>
      </p:pic>
      <p:pic>
        <p:nvPicPr>
          <p:cNvPr descr="" id="169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42120" y="5996880"/>
            <a:ext cx="2698560" cy="539280"/>
          </a:xfrm>
          <a:prstGeom prst="rect">
            <a:avLst/>
          </a:prstGeom>
        </p:spPr>
      </p:pic>
      <p:sp>
        <p:nvSpPr>
          <p:cNvPr id="170" name="CustomShape 1"/>
          <p:cNvSpPr/>
          <p:nvPr/>
        </p:nvSpPr>
        <p:spPr>
          <a:xfrm>
            <a:off x="2767320" y="2305440"/>
            <a:ext cx="1151640" cy="215640"/>
          </a:xfrm>
          <a:prstGeom prst="rect">
            <a:avLst/>
          </a:prstGeom>
          <a:solidFill>
            <a:srgbClr val="ffffff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</a:rPr>
              <a:t>INT (4)</a:t>
            </a:r>
            <a:endParaRPr/>
          </a:p>
        </p:txBody>
      </p:sp>
      <p:sp>
        <p:nvSpPr>
          <p:cNvPr id="171" name="CustomShape 2"/>
          <p:cNvSpPr/>
          <p:nvPr/>
        </p:nvSpPr>
        <p:spPr>
          <a:xfrm>
            <a:off x="5940000" y="2305440"/>
            <a:ext cx="1040400" cy="215640"/>
          </a:xfrm>
          <a:prstGeom prst="rect">
            <a:avLst/>
          </a:prstGeom>
          <a:solidFill>
            <a:srgbClr val="ffffff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</a:rPr>
              <a:t>INT (4)</a:t>
            </a:r>
            <a:endParaRPr/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6120"/>
            <a:ext cx="2800080" cy="676080"/>
          </a:xfrm>
          <a:prstGeom prst="rect">
            <a:avLst/>
          </a:prstGeom>
        </p:spPr>
      </p:pic>
      <p:pic>
        <p:nvPicPr>
          <p:cNvPr descr="" id="17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57480" y="796680"/>
            <a:ext cx="6629040" cy="3867480"/>
          </a:xfrm>
          <a:prstGeom prst="rect">
            <a:avLst/>
          </a:prstGeom>
        </p:spPr>
      </p:pic>
      <p:pic>
        <p:nvPicPr>
          <p:cNvPr descr="" id="174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1266480" y="4797000"/>
            <a:ext cx="6314760" cy="189504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5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172160" y="548640"/>
            <a:ext cx="6578280" cy="3926160"/>
          </a:xfrm>
          <a:prstGeom prst="rect">
            <a:avLst/>
          </a:prstGeom>
        </p:spPr>
      </p:pic>
      <p:sp>
        <p:nvSpPr>
          <p:cNvPr id="176" name="CustomShape 1"/>
          <p:cNvSpPr/>
          <p:nvPr/>
        </p:nvSpPr>
        <p:spPr>
          <a:xfrm>
            <a:off x="4488120" y="2997000"/>
            <a:ext cx="1196280" cy="215640"/>
          </a:xfrm>
          <a:prstGeom prst="rect">
            <a:avLst/>
          </a:prstGeom>
          <a:solidFill>
            <a:srgbClr val="ffffff"/>
          </a:solidFill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lang="it-IT">
                <a:solidFill>
                  <a:srgbClr val="ff33cc"/>
                </a:solidFill>
                <a:latin typeface="Calibri"/>
              </a:rPr>
              <a:t>INT (4)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467640" y="912240"/>
            <a:ext cx="6528240" cy="3025800"/>
          </a:xfrm>
          <a:prstGeom prst="rect">
            <a:avLst/>
          </a:prstGeom>
        </p:spPr>
      </p:pic>
      <p:sp>
        <p:nvSpPr>
          <p:cNvPr id="178" name="CustomShape 1"/>
          <p:cNvSpPr/>
          <p:nvPr/>
        </p:nvSpPr>
        <p:spPr>
          <a:xfrm>
            <a:off x="-638280" y="251280"/>
            <a:ext cx="10708920" cy="51696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2800">
                <a:solidFill>
                  <a:srgbClr val="000000"/>
                </a:solidFill>
                <a:latin typeface="Calibri"/>
              </a:rPr>
              <a:t>VINCOLI DI INTEGRITA’ REFERENZIALE (pag.144-145)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79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908640"/>
            <a:ext cx="7321320" cy="4484160"/>
          </a:xfrm>
          <a:prstGeom prst="rect">
            <a:avLst/>
          </a:prstGeom>
        </p:spPr>
      </p:pic>
      <p:pic>
        <p:nvPicPr>
          <p:cNvPr descr="" id="180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19240" cy="50436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231920" y="332640"/>
            <a:ext cx="6872760" cy="3372120"/>
          </a:xfrm>
          <a:prstGeom prst="rect">
            <a:avLst/>
          </a:prstGeom>
        </p:spPr>
      </p:pic>
      <p:pic>
        <p:nvPicPr>
          <p:cNvPr descr="" id="182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79640" y="4125600"/>
            <a:ext cx="5761080" cy="273204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4400" y="0"/>
            <a:ext cx="9052200" cy="6224400"/>
          </a:xfrm>
          <a:prstGeom prst="rect">
            <a:avLst/>
          </a:prstGeom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0800"/>
            <a:ext cx="6533640" cy="3076200"/>
          </a:xfrm>
          <a:prstGeom prst="rect">
            <a:avLst/>
          </a:prstGeom>
        </p:spPr>
      </p:pic>
      <p:pic>
        <p:nvPicPr>
          <p:cNvPr descr="" id="18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23640" y="3087360"/>
            <a:ext cx="6695640" cy="3728880"/>
          </a:xfrm>
          <a:prstGeom prst="rect">
            <a:avLst/>
          </a:prstGeom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85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2373840" y="0"/>
            <a:ext cx="4320000" cy="2144160"/>
          </a:xfrm>
          <a:prstGeom prst="rect">
            <a:avLst/>
          </a:prstGeom>
        </p:spPr>
      </p:pic>
      <p:pic>
        <p:nvPicPr>
          <p:cNvPr descr="" id="186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5480" y="2808720"/>
            <a:ext cx="4701960" cy="2009160"/>
          </a:xfrm>
          <a:prstGeom prst="rect">
            <a:avLst/>
          </a:prstGeom>
        </p:spPr>
      </p:pic>
      <p:pic>
        <p:nvPicPr>
          <p:cNvPr descr="" id="187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719600" y="2883600"/>
            <a:ext cx="4362120" cy="929520"/>
          </a:xfrm>
          <a:prstGeom prst="rect">
            <a:avLst/>
          </a:prstGeom>
        </p:spPr>
      </p:pic>
      <p:pic>
        <p:nvPicPr>
          <p:cNvPr descr="" id="188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751040" y="4869000"/>
            <a:ext cx="5265360" cy="1780200"/>
          </a:xfrm>
          <a:prstGeom prst="rect">
            <a:avLst/>
          </a:prstGeom>
        </p:spPr>
      </p:pic>
      <p:pic>
        <p:nvPicPr>
          <p:cNvPr descr="" id="189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1979640" y="2283120"/>
            <a:ext cx="4362120" cy="37908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0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71640" y="620640"/>
            <a:ext cx="6552720" cy="4247640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18000" y="10800"/>
            <a:ext cx="5990760" cy="552240"/>
          </a:xfrm>
          <a:prstGeom prst="rect">
            <a:avLst/>
          </a:prstGeom>
        </p:spPr>
      </p:pic>
      <p:pic>
        <p:nvPicPr>
          <p:cNvPr descr="" id="19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-13680" y="528840"/>
            <a:ext cx="4839480" cy="3007440"/>
          </a:xfrm>
          <a:prstGeom prst="rect">
            <a:avLst/>
          </a:prstGeom>
        </p:spPr>
      </p:pic>
      <p:pic>
        <p:nvPicPr>
          <p:cNvPr descr="" id="19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930760" y="3519360"/>
            <a:ext cx="6156720" cy="336060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5652000" y="664560"/>
            <a:ext cx="2859480" cy="4434840"/>
          </a:xfrm>
          <a:prstGeom prst="rect">
            <a:avLst/>
          </a:prstGeom>
        </p:spPr>
      </p:pic>
      <p:pic>
        <p:nvPicPr>
          <p:cNvPr descr="" id="19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47640" y="3252240"/>
            <a:ext cx="4248000" cy="3495960"/>
          </a:xfrm>
          <a:prstGeom prst="rect">
            <a:avLst/>
          </a:prstGeom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9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49320"/>
            <a:ext cx="6048360" cy="2988360"/>
          </a:xfrm>
          <a:prstGeom prst="rect">
            <a:avLst/>
          </a:prstGeom>
        </p:spPr>
      </p:pic>
      <p:pic>
        <p:nvPicPr>
          <p:cNvPr descr="" id="19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3038040"/>
            <a:ext cx="5194080" cy="3620880"/>
          </a:xfrm>
          <a:prstGeom prst="rect">
            <a:avLst/>
          </a:prstGeom>
        </p:spPr>
      </p:pic>
      <p:sp>
        <p:nvSpPr>
          <p:cNvPr id="198" name="TextShape 1"/>
          <p:cNvSpPr txBox="1"/>
          <p:nvPr/>
        </p:nvSpPr>
        <p:spPr>
          <a:xfrm>
            <a:off x="6480000" y="432000"/>
            <a:ext cx="10296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Pag.145</a:t>
            </a:r>
            <a:endParaRPr/>
          </a:p>
        </p:txBody>
      </p:sp>
      <p:sp>
        <p:nvSpPr>
          <p:cNvPr id="199" name="TextShape 2"/>
          <p:cNvSpPr txBox="1"/>
          <p:nvPr/>
        </p:nvSpPr>
        <p:spPr>
          <a:xfrm>
            <a:off x="4652640" y="3110760"/>
            <a:ext cx="4491360" cy="9932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Tipo di politica da seguire in caso di violazione del vincolo referenziale. I tipi possibili sono: CASCADE, SET NULL, SET DEFAULT, NO ACTION 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0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984360" cy="4850640"/>
          </a:xfrm>
          <a:prstGeom prst="rect">
            <a:avLst/>
          </a:prstGeom>
        </p:spPr>
      </p:pic>
      <p:sp>
        <p:nvSpPr>
          <p:cNvPr id="201" name="CustomShape 1"/>
          <p:cNvSpPr/>
          <p:nvPr/>
        </p:nvSpPr>
        <p:spPr>
          <a:xfrm>
            <a:off x="4853520" y="5876280"/>
            <a:ext cx="4262400" cy="364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Li vedremo la prossima lezione.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20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4960"/>
            <a:ext cx="4323960" cy="514080"/>
          </a:xfrm>
          <a:prstGeom prst="rect">
            <a:avLst/>
          </a:prstGeom>
        </p:spPr>
      </p:pic>
      <p:pic>
        <p:nvPicPr>
          <p:cNvPr descr="" id="203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476640"/>
            <a:ext cx="6457680" cy="3266640"/>
          </a:xfrm>
          <a:prstGeom prst="rect">
            <a:avLst/>
          </a:prstGeom>
        </p:spPr>
      </p:pic>
      <p:pic>
        <p:nvPicPr>
          <p:cNvPr descr="" id="204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76320" y="3743640"/>
            <a:ext cx="4228920" cy="571320"/>
          </a:xfrm>
          <a:prstGeom prst="rect">
            <a:avLst/>
          </a:prstGeom>
        </p:spPr>
      </p:pic>
      <p:pic>
        <p:nvPicPr>
          <p:cNvPr descr="" id="205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1310040" y="4315320"/>
            <a:ext cx="6431760" cy="25279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2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18560" y="14040"/>
            <a:ext cx="7453440" cy="4469040"/>
          </a:xfrm>
          <a:prstGeom prst="rect">
            <a:avLst/>
          </a:prstGeom>
        </p:spPr>
      </p:pic>
      <p:pic>
        <p:nvPicPr>
          <p:cNvPr descr="" id="12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563200" y="4940640"/>
            <a:ext cx="5400360" cy="1602360"/>
          </a:xfrm>
          <a:prstGeom prst="rect">
            <a:avLst/>
          </a:prstGeom>
        </p:spPr>
      </p:pic>
      <p:sp>
        <p:nvSpPr>
          <p:cNvPr id="124" name="CustomShape 1"/>
          <p:cNvSpPr/>
          <p:nvPr/>
        </p:nvSpPr>
        <p:spPr>
          <a:xfrm>
            <a:off x="5530680" y="168840"/>
            <a:ext cx="3261240" cy="45612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000000"/>
                </a:solidFill>
                <a:latin typeface="Calibri"/>
              </a:rPr>
              <a:t>(Pagina 140 libro)</a:t>
            </a:r>
            <a:endParaRPr/>
          </a:p>
        </p:txBody>
      </p:sp>
      <p:pic>
        <p:nvPicPr>
          <p:cNvPr descr="" id="125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627640" y="4547160"/>
            <a:ext cx="4032000" cy="3931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6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55640" y="120240"/>
            <a:ext cx="7601760" cy="5640120"/>
          </a:xfrm>
          <a:prstGeom prst="rect">
            <a:avLst/>
          </a:prstGeom>
        </p:spPr>
      </p:pic>
      <p:sp>
        <p:nvSpPr>
          <p:cNvPr id="127" name="CustomShape 1"/>
          <p:cNvSpPr/>
          <p:nvPr/>
        </p:nvSpPr>
        <p:spPr>
          <a:xfrm>
            <a:off x="4140000" y="620640"/>
            <a:ext cx="2304000" cy="647640"/>
          </a:xfrm>
          <a:prstGeom prst="rect">
            <a:avLst/>
          </a:prstGeom>
          <a:solidFill>
            <a:srgbClr val="ffffff"/>
          </a:solidFill>
          <a:ln w="25560">
            <a:solidFill>
              <a:srgbClr val="ffffff"/>
            </a:solidFill>
            <a:round/>
          </a:ln>
        </p:spPr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28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107640" y="188640"/>
            <a:ext cx="5533200" cy="3183840"/>
          </a:xfrm>
          <a:prstGeom prst="rect">
            <a:avLst/>
          </a:prstGeom>
        </p:spPr>
      </p:pic>
      <p:sp>
        <p:nvSpPr>
          <p:cNvPr id="129" name="CustomShape 1"/>
          <p:cNvSpPr/>
          <p:nvPr/>
        </p:nvSpPr>
        <p:spPr>
          <a:xfrm>
            <a:off x="1043640" y="3366720"/>
            <a:ext cx="7848360" cy="12884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Un particolare tipo di linguaggio di manipolazione è il </a:t>
            </a:r>
            <a:r>
              <a:rPr b="1" lang="it-IT">
                <a:solidFill>
                  <a:srgbClr val="000000"/>
                </a:solidFill>
                <a:latin typeface="Calibri"/>
              </a:rPr>
              <a:t>QL (query language)</a:t>
            </a:r>
            <a:endParaRPr/>
          </a:p>
          <a:p>
            <a:pPr>
              <a:lnSpc>
                <a:spcPct val="100000"/>
              </a:lnSpc>
            </a:pPr>
            <a:r>
              <a:rPr lang="it-IT">
                <a:solidFill>
                  <a:srgbClr val="000000"/>
                </a:solidFill>
                <a:latin typeface="Calibri"/>
              </a:rPr>
              <a:t>Rende possibile le estrazioni di informazioni dal database interrogando i dati</a:t>
            </a:r>
            <a:endParaRPr/>
          </a:p>
        </p:txBody>
      </p:sp>
      <p:sp>
        <p:nvSpPr>
          <p:cNvPr id="130" name="CustomShape 2"/>
          <p:cNvSpPr/>
          <p:nvPr/>
        </p:nvSpPr>
        <p:spPr>
          <a:xfrm>
            <a:off x="359280" y="4869000"/>
            <a:ext cx="8100720" cy="63900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it-IT">
                <a:solidFill>
                  <a:srgbClr val="000000"/>
                </a:solidFill>
                <a:latin typeface="Calibri"/>
              </a:rPr>
              <a:t>SQL</a:t>
            </a:r>
            <a:r>
              <a:rPr lang="it-IT">
                <a:solidFill>
                  <a:srgbClr val="000000"/>
                </a:solidFill>
                <a:latin typeface="Calibri"/>
              </a:rPr>
              <a:t> è un linguaggio che consente di inserire, ricercare, aggiornare, cancellare i dati di un database di tipo relazionale.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188640"/>
            <a:ext cx="8529840" cy="549936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8172000" cy="55803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3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469440" y="332640"/>
            <a:ext cx="7846560" cy="365724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